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39" d="100"/>
          <a:sy n="39" d="100"/>
        </p:scale>
        <p:origin x="6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F69BE-7571-4D66-8C56-3C23452D34E2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C68F9-71E9-463F-9D69-96BFDD682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932645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1073D0-9D32-4B76-9B40-12335D801C79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07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8F95CC-8B0F-4CD3-AA83-4DD4EBB3596F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529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C74BA8-BA33-428D-908C-96EFFB5F4E1E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169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2B22F3-2450-4F84-98C5-77ECE50BDB2A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16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471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428413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207189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671127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041309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541751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939647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275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3351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37AB0E-5A47-4D32-AF59-3510103C5AE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C62B3A-4CB9-4665-A2BD-A64955A090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5941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AB0E-5A47-4D32-AF59-3510103C5AE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2B3A-4CB9-4665-A2BD-A64955A0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2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AB0E-5A47-4D32-AF59-3510103C5AE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2B3A-4CB9-4665-A2BD-A64955A0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83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8595360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9224"/>
              <a:defRPr sz="3839"/>
            </a:lvl1pPr>
            <a:lvl2pPr lvl="1">
              <a:spcBef>
                <a:spcPts val="0"/>
              </a:spcBef>
              <a:buSzPct val="99224"/>
              <a:defRPr sz="3839"/>
            </a:lvl2pPr>
            <a:lvl3pPr lvl="2">
              <a:spcBef>
                <a:spcPts val="0"/>
              </a:spcBef>
              <a:buSzPct val="99224"/>
              <a:defRPr sz="3839"/>
            </a:lvl3pPr>
            <a:lvl4pPr lvl="3">
              <a:spcBef>
                <a:spcPts val="0"/>
              </a:spcBef>
              <a:buSzPct val="99224"/>
              <a:defRPr sz="3839"/>
            </a:lvl4pPr>
            <a:lvl5pPr lvl="4">
              <a:spcBef>
                <a:spcPts val="0"/>
              </a:spcBef>
              <a:buSzPct val="99224"/>
              <a:defRPr sz="3839"/>
            </a:lvl5pPr>
            <a:lvl6pPr lvl="5">
              <a:spcBef>
                <a:spcPts val="0"/>
              </a:spcBef>
              <a:buSzPct val="99224"/>
              <a:defRPr sz="3839"/>
            </a:lvl6pPr>
            <a:lvl7pPr lvl="6">
              <a:spcBef>
                <a:spcPts val="0"/>
              </a:spcBef>
              <a:buSzPct val="99224"/>
              <a:defRPr sz="3839"/>
            </a:lvl7pPr>
            <a:lvl8pPr lvl="7">
              <a:spcBef>
                <a:spcPts val="0"/>
              </a:spcBef>
              <a:buSzPct val="99224"/>
              <a:defRPr sz="3839"/>
            </a:lvl8pPr>
            <a:lvl9pPr lvl="8">
              <a:spcBef>
                <a:spcPts val="0"/>
              </a:spcBef>
              <a:buSzPct val="99224"/>
              <a:defRPr sz="3839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274320" y="1645922"/>
            <a:ext cx="8595360" cy="4937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8765"/>
              <a:defRPr sz="2399"/>
            </a:lvl1pPr>
            <a:lvl2pPr lvl="1">
              <a:spcBef>
                <a:spcPts val="0"/>
              </a:spcBef>
              <a:buSzPct val="98765"/>
              <a:defRPr sz="2399"/>
            </a:lvl2pPr>
            <a:lvl3pPr lvl="2">
              <a:spcBef>
                <a:spcPts val="0"/>
              </a:spcBef>
              <a:buSzPct val="98765"/>
              <a:defRPr sz="2399"/>
            </a:lvl3pPr>
            <a:lvl4pPr lvl="3">
              <a:spcBef>
                <a:spcPts val="0"/>
              </a:spcBef>
              <a:buSzPct val="98765"/>
              <a:defRPr sz="2399"/>
            </a:lvl4pPr>
            <a:lvl5pPr lvl="4">
              <a:spcBef>
                <a:spcPts val="0"/>
              </a:spcBef>
              <a:buSzPct val="98765"/>
              <a:defRPr sz="2399"/>
            </a:lvl5pPr>
            <a:lvl6pPr lvl="5">
              <a:spcBef>
                <a:spcPts val="0"/>
              </a:spcBef>
              <a:buSzPct val="98765"/>
              <a:defRPr sz="2399"/>
            </a:lvl6pPr>
            <a:lvl7pPr lvl="6">
              <a:spcBef>
                <a:spcPts val="0"/>
              </a:spcBef>
              <a:buSzPct val="98765"/>
              <a:defRPr sz="2399"/>
            </a:lvl7pPr>
            <a:lvl8pPr lvl="7">
              <a:spcBef>
                <a:spcPts val="0"/>
              </a:spcBef>
              <a:buSzPct val="98765"/>
              <a:defRPr sz="2399"/>
            </a:lvl8pPr>
            <a:lvl9pPr lvl="8">
              <a:spcBef>
                <a:spcPts val="0"/>
              </a:spcBef>
              <a:buSzPct val="98765"/>
              <a:defRPr sz="2399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817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74320" y="6035042"/>
            <a:ext cx="8595360" cy="5486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defRPr sz="2880"/>
            </a:lvl1pPr>
            <a:lvl2pPr lvl="1" algn="ctr">
              <a:spcBef>
                <a:spcPts val="0"/>
              </a:spcBef>
              <a:buSzPct val="100000"/>
              <a:defRPr sz="2880"/>
            </a:lvl2pPr>
            <a:lvl3pPr lvl="2" algn="ctr">
              <a:spcBef>
                <a:spcPts val="0"/>
              </a:spcBef>
              <a:buSzPct val="100000"/>
              <a:defRPr sz="2880"/>
            </a:lvl3pPr>
            <a:lvl4pPr lvl="3" algn="ctr">
              <a:spcBef>
                <a:spcPts val="0"/>
              </a:spcBef>
              <a:buSzPct val="100000"/>
              <a:defRPr sz="2880"/>
            </a:lvl4pPr>
            <a:lvl5pPr lvl="4" algn="ctr">
              <a:spcBef>
                <a:spcPts val="0"/>
              </a:spcBef>
              <a:buSzPct val="100000"/>
              <a:defRPr sz="2880"/>
            </a:lvl5pPr>
            <a:lvl6pPr lvl="5" algn="ctr">
              <a:spcBef>
                <a:spcPts val="0"/>
              </a:spcBef>
              <a:buSzPct val="100000"/>
              <a:defRPr sz="2880"/>
            </a:lvl6pPr>
            <a:lvl7pPr lvl="6" algn="ctr">
              <a:spcBef>
                <a:spcPts val="0"/>
              </a:spcBef>
              <a:buSzPct val="100000"/>
              <a:defRPr sz="2880"/>
            </a:lvl7pPr>
            <a:lvl8pPr lvl="7" algn="ctr">
              <a:spcBef>
                <a:spcPts val="0"/>
              </a:spcBef>
              <a:buSzPct val="100000"/>
              <a:defRPr sz="2880"/>
            </a:lvl8pPr>
            <a:lvl9pPr lvl="8" algn="ctr">
              <a:spcBef>
                <a:spcPts val="0"/>
              </a:spcBef>
              <a:buSzPct val="100000"/>
              <a:defRPr sz="288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493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AB0E-5A47-4D32-AF59-3510103C5AE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2B3A-4CB9-4665-A2BD-A64955A0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AB0E-5A47-4D32-AF59-3510103C5AE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2B3A-4CB9-4665-A2BD-A64955A0900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41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AB0E-5A47-4D32-AF59-3510103C5AE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2B3A-4CB9-4665-A2BD-A64955A0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8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AB0E-5A47-4D32-AF59-3510103C5AE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2B3A-4CB9-4665-A2BD-A64955A0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8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AB0E-5A47-4D32-AF59-3510103C5AE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2B3A-4CB9-4665-A2BD-A64955A0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4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AB0E-5A47-4D32-AF59-3510103C5AE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2B3A-4CB9-4665-A2BD-A64955A0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82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AB0E-5A47-4D32-AF59-3510103C5AE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2B3A-4CB9-4665-A2BD-A64955A0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36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AB0E-5A47-4D32-AF59-3510103C5AE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2B3A-4CB9-4665-A2BD-A64955A0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1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4037AB0E-5A47-4D32-AF59-3510103C5AE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C62B3A-4CB9-4665-A2BD-A64955A09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3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2cto.org/clipart/Animated/Food_and_Drinks/Other_Food/Cheese_chase.gi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youtube.com/watch?v=41aqxcxsX2w&amp;feature=relat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Rpj0emEGSh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ology.wisc.edu/virusworld/gallery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Viruses vs. Bacteria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102399" y="68244"/>
            <a:ext cx="8643509" cy="350081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>
            <a:noAutofit/>
          </a:bodyPr>
          <a:lstStyle/>
          <a:p>
            <a:r>
              <a:rPr lang="en-US" sz="2160" dirty="0">
                <a:solidFill>
                  <a:srgbClr val="111111"/>
                </a:solidFill>
                <a:highlight>
                  <a:srgbClr val="FFFFFF"/>
                </a:highlight>
              </a:rPr>
              <a:t>Viruses may be named according to </a:t>
            </a:r>
          </a:p>
          <a:p>
            <a:endParaRPr sz="2160" dirty="0">
              <a:solidFill>
                <a:srgbClr val="111111"/>
              </a:solidFill>
              <a:highlight>
                <a:srgbClr val="FFFFFF"/>
              </a:highlight>
            </a:endParaRPr>
          </a:p>
          <a:p>
            <a:pPr marL="411480" indent="-342900">
              <a:buSzPct val="100000"/>
              <a:buChar char="●"/>
            </a:pPr>
            <a:r>
              <a:rPr lang="en-US" sz="2160" dirty="0">
                <a:solidFill>
                  <a:srgbClr val="111111"/>
                </a:solidFill>
                <a:highlight>
                  <a:srgbClr val="FFFFFF"/>
                </a:highlight>
              </a:rPr>
              <a:t>the associated diseases (poliovirus, rabies)</a:t>
            </a:r>
          </a:p>
          <a:p>
            <a:pPr marL="411480" indent="-342900">
              <a:buSzPct val="100000"/>
              <a:buChar char="●"/>
            </a:pPr>
            <a:r>
              <a:rPr lang="en-US" sz="2160" dirty="0">
                <a:solidFill>
                  <a:srgbClr val="111111"/>
                </a:solidFill>
                <a:highlight>
                  <a:srgbClr val="FFFFFF"/>
                </a:highlight>
              </a:rPr>
              <a:t>the type of disease caused (murine leukemia virus)</a:t>
            </a:r>
          </a:p>
          <a:p>
            <a:pPr marL="411480" indent="-342900">
              <a:buSzPct val="100000"/>
              <a:buChar char="●"/>
            </a:pPr>
            <a:r>
              <a:rPr lang="en-US" sz="2160" dirty="0">
                <a:solidFill>
                  <a:srgbClr val="111111"/>
                </a:solidFill>
                <a:highlight>
                  <a:srgbClr val="FFFFFF"/>
                </a:highlight>
              </a:rPr>
              <a:t>the sites in the body affected or from which the virus was first isolated (rhinovirus, adenovirus)</a:t>
            </a:r>
          </a:p>
          <a:p>
            <a:pPr marL="411480" indent="-342900">
              <a:buSzPct val="100000"/>
              <a:buChar char="●"/>
            </a:pPr>
            <a:r>
              <a:rPr lang="en-US" sz="2160" dirty="0">
                <a:solidFill>
                  <a:srgbClr val="111111"/>
                </a:solidFill>
                <a:highlight>
                  <a:srgbClr val="FFFFFF"/>
                </a:highlight>
              </a:rPr>
              <a:t>where they were first isolated (Ebola virus, Hantavirus),</a:t>
            </a:r>
          </a:p>
          <a:p>
            <a:pPr marL="411480" indent="-342900">
              <a:buClr>
                <a:srgbClr val="111111"/>
              </a:buClr>
              <a:buSzPct val="100000"/>
              <a:buChar char="●"/>
            </a:pPr>
            <a:r>
              <a:rPr lang="en-US" sz="2160" dirty="0">
                <a:solidFill>
                  <a:srgbClr val="111111"/>
                </a:solidFill>
                <a:highlight>
                  <a:srgbClr val="FFFFFF"/>
                </a:highlight>
              </a:rPr>
              <a:t>the animal that carries the virus (bird flu, swine flu)</a:t>
            </a:r>
          </a:p>
          <a:p>
            <a:pPr marL="411480" indent="-342900">
              <a:buSzPct val="100000"/>
              <a:buChar char="●"/>
            </a:pPr>
            <a:r>
              <a:rPr lang="en-US" sz="2160" dirty="0">
                <a:solidFill>
                  <a:srgbClr val="111111"/>
                </a:solidFill>
                <a:highlight>
                  <a:srgbClr val="FFFFFF"/>
                </a:highlight>
              </a:rPr>
              <a:t> for the way people imagined they were contracted (dengue = ‘evil spirit’; influenza = ‘influence’ of bad air).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931" y="4073084"/>
            <a:ext cx="3183614" cy="2477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7684" y="3718913"/>
            <a:ext cx="2924753" cy="3078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169050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 dirty="0" err="1" smtClean="0">
                <a:latin typeface="Subway" pitchFamily="2" charset="0"/>
              </a:rPr>
              <a:t>Monerans</a:t>
            </a:r>
            <a:endParaRPr lang="en-US" altLang="en-US" sz="5400" b="1" dirty="0" smtClean="0">
              <a:latin typeface="Subway" pitchFamily="2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543800" cy="487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Unicellular without a ______________</a:t>
            </a:r>
          </a:p>
          <a:p>
            <a:pPr eaLnBrk="1" hangingPunct="1"/>
            <a:r>
              <a:rPr lang="en-US" altLang="en-US" dirty="0" smtClean="0"/>
              <a:t>Microorganisms: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Structure: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Reproduce asexually (binary fission) Mitosis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585691" y="14038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/>
              <a:t>Nucleus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9600" y="2322512"/>
            <a:ext cx="807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Organisms that can not be seen without a microscope</a:t>
            </a:r>
          </a:p>
        </p:txBody>
      </p:sp>
      <p:sp>
        <p:nvSpPr>
          <p:cNvPr id="6150" name="AutoShape 7"/>
          <p:cNvSpPr>
            <a:spLocks noChangeArrowheads="1"/>
          </p:cNvSpPr>
          <p:nvPr/>
        </p:nvSpPr>
        <p:spPr bwMode="auto">
          <a:xfrm>
            <a:off x="2429669" y="3048975"/>
            <a:ext cx="3124200" cy="1600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28606071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128606071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44" y="10800"/>
                </a:moveTo>
                <a:cubicBezTo>
                  <a:pt x="1844" y="15746"/>
                  <a:pt x="5854" y="19756"/>
                  <a:pt x="10800" y="19756"/>
                </a:cubicBezTo>
                <a:cubicBezTo>
                  <a:pt x="15746" y="19756"/>
                  <a:pt x="19756" y="15746"/>
                  <a:pt x="19756" y="10800"/>
                </a:cubicBezTo>
                <a:cubicBezTo>
                  <a:pt x="19756" y="5854"/>
                  <a:pt x="15746" y="1844"/>
                  <a:pt x="10800" y="1844"/>
                </a:cubicBezTo>
                <a:cubicBezTo>
                  <a:pt x="5854" y="1844"/>
                  <a:pt x="1844" y="5854"/>
                  <a:pt x="1844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430838" y="3486639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Capsule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640141" y="3611011"/>
            <a:ext cx="2227134" cy="646115"/>
            <a:chOff x="3306891" y="4562728"/>
            <a:chExt cx="2227134" cy="646115"/>
          </a:xfrm>
        </p:grpSpPr>
        <p:sp>
          <p:nvSpPr>
            <p:cNvPr id="6159" name="Freeform 11"/>
            <p:cNvSpPr>
              <a:spLocks/>
            </p:cNvSpPr>
            <p:nvPr/>
          </p:nvSpPr>
          <p:spPr bwMode="auto">
            <a:xfrm>
              <a:off x="5095875" y="4873880"/>
              <a:ext cx="438150" cy="334963"/>
            </a:xfrm>
            <a:custGeom>
              <a:avLst/>
              <a:gdLst>
                <a:gd name="T0" fmla="*/ 332660577 w 276"/>
                <a:gd name="T1" fmla="*/ 136088651 h 211"/>
                <a:gd name="T2" fmla="*/ 241934992 w 276"/>
                <a:gd name="T3" fmla="*/ 105846739 h 211"/>
                <a:gd name="T4" fmla="*/ 211693131 w 276"/>
                <a:gd name="T5" fmla="*/ 15120962 h 211"/>
                <a:gd name="T6" fmla="*/ 574595569 w 276"/>
                <a:gd name="T7" fmla="*/ 166330562 h 211"/>
                <a:gd name="T8" fmla="*/ 574595569 w 276"/>
                <a:gd name="T9" fmla="*/ 498991736 h 211"/>
                <a:gd name="T10" fmla="*/ 695563016 w 276"/>
                <a:gd name="T11" fmla="*/ 468749825 h 211"/>
                <a:gd name="T12" fmla="*/ 665321154 w 276"/>
                <a:gd name="T13" fmla="*/ 317540169 h 211"/>
                <a:gd name="T14" fmla="*/ 393144300 w 276"/>
                <a:gd name="T15" fmla="*/ 317540169 h 211"/>
                <a:gd name="T16" fmla="*/ 362902439 w 276"/>
                <a:gd name="T17" fmla="*/ 408265903 h 211"/>
                <a:gd name="T18" fmla="*/ 0 w 276"/>
                <a:gd name="T19" fmla="*/ 136088651 h 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6"/>
                <a:gd name="T31" fmla="*/ 0 h 211"/>
                <a:gd name="T32" fmla="*/ 276 w 276"/>
                <a:gd name="T33" fmla="*/ 211 h 2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6" h="211">
                  <a:moveTo>
                    <a:pt x="132" y="54"/>
                  </a:moveTo>
                  <a:cubicBezTo>
                    <a:pt x="120" y="50"/>
                    <a:pt x="105" y="51"/>
                    <a:pt x="96" y="42"/>
                  </a:cubicBezTo>
                  <a:cubicBezTo>
                    <a:pt x="87" y="33"/>
                    <a:pt x="72" y="8"/>
                    <a:pt x="84" y="6"/>
                  </a:cubicBezTo>
                  <a:cubicBezTo>
                    <a:pt x="114" y="0"/>
                    <a:pt x="196" y="55"/>
                    <a:pt x="228" y="66"/>
                  </a:cubicBezTo>
                  <a:cubicBezTo>
                    <a:pt x="218" y="104"/>
                    <a:pt x="198" y="162"/>
                    <a:pt x="228" y="198"/>
                  </a:cubicBezTo>
                  <a:cubicBezTo>
                    <a:pt x="239" y="211"/>
                    <a:pt x="260" y="190"/>
                    <a:pt x="276" y="186"/>
                  </a:cubicBezTo>
                  <a:cubicBezTo>
                    <a:pt x="272" y="166"/>
                    <a:pt x="275" y="143"/>
                    <a:pt x="264" y="126"/>
                  </a:cubicBezTo>
                  <a:cubicBezTo>
                    <a:pt x="246" y="99"/>
                    <a:pt x="161" y="125"/>
                    <a:pt x="156" y="126"/>
                  </a:cubicBezTo>
                  <a:cubicBezTo>
                    <a:pt x="152" y="138"/>
                    <a:pt x="156" y="159"/>
                    <a:pt x="144" y="162"/>
                  </a:cubicBezTo>
                  <a:cubicBezTo>
                    <a:pt x="63" y="180"/>
                    <a:pt x="0" y="131"/>
                    <a:pt x="0" y="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12"/>
            <p:cNvSpPr>
              <a:spLocks/>
            </p:cNvSpPr>
            <p:nvPr/>
          </p:nvSpPr>
          <p:spPr bwMode="auto">
            <a:xfrm>
              <a:off x="3306891" y="4562728"/>
              <a:ext cx="488950" cy="325438"/>
            </a:xfrm>
            <a:custGeom>
              <a:avLst/>
              <a:gdLst>
                <a:gd name="T0" fmla="*/ 10080624 w 308"/>
                <a:gd name="T1" fmla="*/ 577447706 h 132"/>
                <a:gd name="T2" fmla="*/ 40322496 w 308"/>
                <a:gd name="T3" fmla="*/ 66862705 h 132"/>
                <a:gd name="T4" fmla="*/ 131048123 w 308"/>
                <a:gd name="T5" fmla="*/ 139802715 h 132"/>
                <a:gd name="T6" fmla="*/ 312499350 w 308"/>
                <a:gd name="T7" fmla="*/ 212742744 h 132"/>
                <a:gd name="T8" fmla="*/ 342741213 w 308"/>
                <a:gd name="T9" fmla="*/ 723327841 h 132"/>
                <a:gd name="T10" fmla="*/ 463708765 w 308"/>
                <a:gd name="T11" fmla="*/ 650387850 h 132"/>
                <a:gd name="T12" fmla="*/ 493950628 w 308"/>
                <a:gd name="T13" fmla="*/ 139802715 h 132"/>
                <a:gd name="T14" fmla="*/ 735885532 w 308"/>
                <a:gd name="T15" fmla="*/ 504505249 h 1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8"/>
                <a:gd name="T25" fmla="*/ 0 h 132"/>
                <a:gd name="T26" fmla="*/ 308 w 308"/>
                <a:gd name="T27" fmla="*/ 132 h 1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8" h="132">
                  <a:moveTo>
                    <a:pt x="4" y="95"/>
                  </a:moveTo>
                  <a:cubicBezTo>
                    <a:pt x="8" y="67"/>
                    <a:pt x="0" y="35"/>
                    <a:pt x="16" y="11"/>
                  </a:cubicBezTo>
                  <a:cubicBezTo>
                    <a:pt x="23" y="0"/>
                    <a:pt x="40" y="20"/>
                    <a:pt x="52" y="23"/>
                  </a:cubicBezTo>
                  <a:cubicBezTo>
                    <a:pt x="76" y="28"/>
                    <a:pt x="100" y="31"/>
                    <a:pt x="124" y="35"/>
                  </a:cubicBezTo>
                  <a:cubicBezTo>
                    <a:pt x="128" y="63"/>
                    <a:pt x="118" y="97"/>
                    <a:pt x="136" y="119"/>
                  </a:cubicBezTo>
                  <a:cubicBezTo>
                    <a:pt x="147" y="132"/>
                    <a:pt x="175" y="121"/>
                    <a:pt x="184" y="107"/>
                  </a:cubicBezTo>
                  <a:cubicBezTo>
                    <a:pt x="199" y="83"/>
                    <a:pt x="192" y="51"/>
                    <a:pt x="196" y="23"/>
                  </a:cubicBezTo>
                  <a:cubicBezTo>
                    <a:pt x="308" y="37"/>
                    <a:pt x="292" y="3"/>
                    <a:pt x="292" y="8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838450" y="3715469"/>
            <a:ext cx="1781175" cy="779463"/>
            <a:chOff x="3753644" y="4533900"/>
            <a:chExt cx="1781175" cy="779463"/>
          </a:xfrm>
        </p:grpSpPr>
        <p:grpSp>
          <p:nvGrpSpPr>
            <p:cNvPr id="6155" name="Group 15"/>
            <p:cNvGrpSpPr>
              <a:grpSpLocks/>
            </p:cNvGrpSpPr>
            <p:nvPr/>
          </p:nvGrpSpPr>
          <p:grpSpPr bwMode="auto">
            <a:xfrm>
              <a:off x="3753644" y="4533900"/>
              <a:ext cx="1781175" cy="779463"/>
              <a:chOff x="3753644" y="4533900"/>
              <a:chExt cx="1781175" cy="779463"/>
            </a:xfrm>
          </p:grpSpPr>
          <p:sp>
            <p:nvSpPr>
              <p:cNvPr id="6157" name="Text Box 9"/>
              <p:cNvSpPr txBox="1">
                <a:spLocks noChangeArrowheads="1"/>
              </p:cNvSpPr>
              <p:nvPr/>
            </p:nvSpPr>
            <p:spPr bwMode="auto">
              <a:xfrm>
                <a:off x="4087019" y="4533900"/>
                <a:ext cx="1447800" cy="779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 dirty="0"/>
                  <a:t>Cytoplasm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 dirty="0"/>
                  <a:t>DNA</a:t>
                </a:r>
              </a:p>
            </p:txBody>
          </p:sp>
          <p:sp>
            <p:nvSpPr>
              <p:cNvPr id="6158" name="Line 13"/>
              <p:cNvSpPr>
                <a:spLocks noChangeShapeType="1"/>
              </p:cNvSpPr>
              <p:nvPr/>
            </p:nvSpPr>
            <p:spPr bwMode="auto">
              <a:xfrm flipH="1" flipV="1">
                <a:off x="3753644" y="4887279"/>
                <a:ext cx="3810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6" name="Line 14"/>
            <p:cNvSpPr>
              <a:spLocks noChangeShapeType="1"/>
            </p:cNvSpPr>
            <p:nvPr/>
          </p:nvSpPr>
          <p:spPr bwMode="auto">
            <a:xfrm flipV="1">
              <a:off x="4923160" y="5063162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731866" y="4244731"/>
            <a:ext cx="182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Cell Membrane</a:t>
            </a:r>
          </a:p>
        </p:txBody>
      </p:sp>
    </p:spTree>
    <p:extLst>
      <p:ext uri="{BB962C8B-B14F-4D97-AF65-F5344CB8AC3E}">
        <p14:creationId xmlns:p14="http://schemas.microsoft.com/office/powerpoint/2010/main" val="327240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9219" grpId="0" build="p"/>
      <p:bldP spid="9220" grpId="0"/>
      <p:bldP spid="9221" grpId="0"/>
      <p:bldP spid="6150" grpId="0" animBg="1"/>
      <p:bldP spid="92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0884" y="236220"/>
            <a:ext cx="7406640" cy="1356360"/>
          </a:xfrm>
        </p:spPr>
        <p:txBody>
          <a:bodyPr/>
          <a:lstStyle/>
          <a:p>
            <a:pPr eaLnBrk="1" hangingPunct="1"/>
            <a:r>
              <a:rPr lang="en-US" altLang="en-US" sz="5400" b="1" dirty="0" err="1" smtClean="0">
                <a:latin typeface="Subway" pitchFamily="2" charset="0"/>
              </a:rPr>
              <a:t>Monerans</a:t>
            </a:r>
            <a:endParaRPr lang="en-US" altLang="en-US" sz="5400" b="1" dirty="0" smtClean="0">
              <a:latin typeface="Subway" pitchFamily="2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0"/>
            <a:ext cx="7543800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Classified into three types by shape</a:t>
            </a:r>
          </a:p>
          <a:p>
            <a:pPr marL="914400" lvl="1" indent="-514350" eaLnBrk="1" hangingPunct="1">
              <a:lnSpc>
                <a:spcPct val="90000"/>
              </a:lnSpc>
              <a:buFont typeface="Trebuchet MS" panose="020B0603020202020204" pitchFamily="34" charset="0"/>
              <a:buAutoNum type="arabicPeriod"/>
            </a:pPr>
            <a:r>
              <a:rPr lang="en-US" altLang="en-US" dirty="0" smtClean="0"/>
              <a:t>Cocci bacteria - ________________</a:t>
            </a:r>
          </a:p>
          <a:p>
            <a:pPr marL="914400" lvl="1" indent="-514350" eaLnBrk="1" hangingPunct="1">
              <a:lnSpc>
                <a:spcPct val="90000"/>
              </a:lnSpc>
              <a:buFont typeface="Trebuchet MS" panose="020B0603020202020204" pitchFamily="34" charset="0"/>
              <a:buAutoNum type="arabicPeriod"/>
            </a:pPr>
            <a:r>
              <a:rPr lang="en-US" altLang="en-US" dirty="0" smtClean="0"/>
              <a:t>Bacilli bacteria - _____________</a:t>
            </a:r>
          </a:p>
          <a:p>
            <a:pPr marL="914400" lvl="1" indent="-514350" eaLnBrk="1" hangingPunct="1">
              <a:lnSpc>
                <a:spcPct val="90000"/>
              </a:lnSpc>
              <a:buFont typeface="Trebuchet MS" panose="020B0603020202020204" pitchFamily="34" charset="0"/>
              <a:buAutoNum type="arabicPeriod"/>
            </a:pPr>
            <a:r>
              <a:rPr lang="en-US" altLang="en-US" dirty="0" err="1" smtClean="0"/>
              <a:t>Spirilla</a:t>
            </a:r>
            <a:r>
              <a:rPr lang="en-US" altLang="en-US" dirty="0" smtClean="0"/>
              <a:t> bacteria - ______________</a:t>
            </a:r>
          </a:p>
        </p:txBody>
      </p:sp>
      <p:pic>
        <p:nvPicPr>
          <p:cNvPr id="7177" name="Picture 9" descr="http://img.sparknotes.com/figures/2/2faaa24e75677b6732cd24bf35c357da/shap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52800"/>
            <a:ext cx="49149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55683" y="1370648"/>
            <a:ext cx="3279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/>
              <a:t>Spherical (Round)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30662" y="1668304"/>
            <a:ext cx="884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/>
              <a:t>Rod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86162" y="1970247"/>
            <a:ext cx="2657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/>
              <a:t>Spiral (Spring)</a:t>
            </a:r>
          </a:p>
        </p:txBody>
      </p:sp>
    </p:spTree>
    <p:extLst>
      <p:ext uri="{BB962C8B-B14F-4D97-AF65-F5344CB8AC3E}">
        <p14:creationId xmlns:p14="http://schemas.microsoft.com/office/powerpoint/2010/main" val="334959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 smtClean="0">
                <a:latin typeface="Subway" pitchFamily="2" charset="0"/>
              </a:rPr>
              <a:t>Monerans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699260"/>
            <a:ext cx="7543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Harmful bacteria cause__________ and food spoilage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Destroyed by_____________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0980" y="1424296"/>
            <a:ext cx="15827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disease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227262" y="2003734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Antibiotics</a:t>
            </a:r>
          </a:p>
        </p:txBody>
      </p:sp>
      <p:pic>
        <p:nvPicPr>
          <p:cNvPr id="41986" name="Picture 2" descr="http://animationsa2z.com/attachments/Image/sick/sick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86200"/>
            <a:ext cx="21685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http://www.cbsnews.com/htdocs/antibiotics/images/antibiotics_wor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36195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25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2297" y="192095"/>
            <a:ext cx="7406640" cy="1356360"/>
          </a:xfrm>
        </p:spPr>
        <p:txBody>
          <a:bodyPr/>
          <a:lstStyle/>
          <a:p>
            <a:pPr eaLnBrk="1" hangingPunct="1"/>
            <a:r>
              <a:rPr lang="en-US" altLang="en-US" sz="5400" b="1" dirty="0" err="1" smtClean="0">
                <a:latin typeface="Subway" pitchFamily="2" charset="0"/>
              </a:rPr>
              <a:t>Monerans</a:t>
            </a:r>
            <a:endParaRPr lang="en-US" altLang="en-US" sz="5400" b="1" dirty="0" smtClean="0">
              <a:latin typeface="Subway" pitchFamily="2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185" y="1369695"/>
            <a:ext cx="76200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Helpful Bacteria are used in environmental ________________, digestion of food, and production of antibiotics(______________________)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and ______________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972050" y="1323945"/>
            <a:ext cx="3962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/>
              <a:t>Clean-up (oil spills)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828800" y="1865297"/>
            <a:ext cx="518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/>
              <a:t>Substance that can destroy bacteria only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11876" y="2202180"/>
            <a:ext cx="294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/>
              <a:t>food production</a:t>
            </a:r>
          </a:p>
        </p:txBody>
      </p:sp>
      <p:pic>
        <p:nvPicPr>
          <p:cNvPr id="39938" name="Picture 2" descr="http://a2cto.org/clipart/Animated/Food_and_Drinks/Other_Food/Cheese_chase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4653915"/>
            <a:ext cx="40338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http://gallery.fanserviceftw.com/_thumbs/bd034b94ae8d579290808e7538da8b08/thum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9970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http://www.constipationadvice.co.uk/images/anim_digestive-system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00400"/>
            <a:ext cx="207645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88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  <p:bldP spid="1024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683" y="87369"/>
            <a:ext cx="8356860" cy="643862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/>
          <p:nvPr/>
        </p:nvSpPr>
        <p:spPr>
          <a:xfrm>
            <a:off x="8216280" y="732398"/>
            <a:ext cx="159840" cy="159840"/>
          </a:xfrm>
          <a:prstGeom prst="sun">
            <a:avLst>
              <a:gd name="adj" fmla="val 25000"/>
            </a:avLst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2283" tIns="82283" rIns="82283" bIns="82283" anchor="ctr" anchorCtr="0">
            <a:noAutofit/>
          </a:bodyPr>
          <a:lstStyle/>
          <a:p>
            <a:endParaRPr sz="1620"/>
          </a:p>
        </p:txBody>
      </p:sp>
      <p:sp>
        <p:nvSpPr>
          <p:cNvPr id="41" name="Shape 41"/>
          <p:cNvSpPr/>
          <p:nvPr/>
        </p:nvSpPr>
        <p:spPr>
          <a:xfrm>
            <a:off x="8287213" y="922815"/>
            <a:ext cx="159840" cy="159840"/>
          </a:xfrm>
          <a:prstGeom prst="sun">
            <a:avLst>
              <a:gd name="adj" fmla="val 25000"/>
            </a:avLst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2283" tIns="82283" rIns="82283" bIns="82283" anchor="ctr" anchorCtr="0">
            <a:noAutofit/>
          </a:bodyPr>
          <a:lstStyle/>
          <a:p>
            <a:endParaRPr sz="1620"/>
          </a:p>
        </p:txBody>
      </p:sp>
      <p:sp>
        <p:nvSpPr>
          <p:cNvPr id="42" name="Shape 42"/>
          <p:cNvSpPr/>
          <p:nvPr/>
        </p:nvSpPr>
        <p:spPr>
          <a:xfrm>
            <a:off x="8056440" y="892238"/>
            <a:ext cx="159840" cy="159840"/>
          </a:xfrm>
          <a:prstGeom prst="sun">
            <a:avLst>
              <a:gd name="adj" fmla="val 25000"/>
            </a:avLst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2283" tIns="82283" rIns="82283" bIns="82283" anchor="ctr" anchorCtr="0">
            <a:noAutofit/>
          </a:bodyPr>
          <a:lstStyle/>
          <a:p>
            <a:endParaRPr sz="1620"/>
          </a:p>
        </p:txBody>
      </p:sp>
      <p:sp>
        <p:nvSpPr>
          <p:cNvPr id="43" name="Shape 43"/>
          <p:cNvSpPr/>
          <p:nvPr/>
        </p:nvSpPr>
        <p:spPr>
          <a:xfrm>
            <a:off x="8056440" y="1113233"/>
            <a:ext cx="159840" cy="159840"/>
          </a:xfrm>
          <a:prstGeom prst="sun">
            <a:avLst>
              <a:gd name="adj" fmla="val 25000"/>
            </a:avLst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2283" tIns="82283" rIns="82283" bIns="82283" anchor="ctr" anchorCtr="0">
            <a:noAutofit/>
          </a:bodyPr>
          <a:lstStyle/>
          <a:p>
            <a:endParaRPr sz="1620"/>
          </a:p>
        </p:txBody>
      </p:sp>
      <p:cxnSp>
        <p:nvCxnSpPr>
          <p:cNvPr id="44" name="Shape 44"/>
          <p:cNvCxnSpPr/>
          <p:nvPr/>
        </p:nvCxnSpPr>
        <p:spPr>
          <a:xfrm rot="10800000" flipH="1">
            <a:off x="7976588" y="572602"/>
            <a:ext cx="53190" cy="13311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5" name="Shape 45"/>
          <p:cNvCxnSpPr/>
          <p:nvPr/>
        </p:nvCxnSpPr>
        <p:spPr>
          <a:xfrm>
            <a:off x="7976589" y="572603"/>
            <a:ext cx="825659" cy="5319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" name="Shape 46"/>
          <p:cNvCxnSpPr/>
          <p:nvPr/>
        </p:nvCxnSpPr>
        <p:spPr>
          <a:xfrm flipH="1">
            <a:off x="8722327" y="572603"/>
            <a:ext cx="79920" cy="27972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47"/>
          <p:cNvSpPr txBox="1"/>
          <p:nvPr/>
        </p:nvSpPr>
        <p:spPr>
          <a:xfrm>
            <a:off x="7756808" y="191858"/>
            <a:ext cx="1265220" cy="540540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>
            <a:noAutofit/>
          </a:bodyPr>
          <a:lstStyle/>
          <a:p>
            <a:r>
              <a:rPr lang="en-US" sz="1440"/>
              <a:t>Actual Size</a:t>
            </a:r>
          </a:p>
        </p:txBody>
      </p:sp>
      <p:sp>
        <p:nvSpPr>
          <p:cNvPr id="48" name="Shape 48"/>
          <p:cNvSpPr/>
          <p:nvPr/>
        </p:nvSpPr>
        <p:spPr>
          <a:xfrm>
            <a:off x="8353440" y="869558"/>
            <a:ext cx="159840" cy="159840"/>
          </a:xfrm>
          <a:prstGeom prst="sun">
            <a:avLst>
              <a:gd name="adj" fmla="val 25000"/>
            </a:avLst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2283" tIns="82283" rIns="82283" bIns="82283" anchor="ctr" anchorCtr="0">
            <a:noAutofit/>
          </a:bodyPr>
          <a:lstStyle/>
          <a:p>
            <a:endParaRPr sz="1620"/>
          </a:p>
        </p:txBody>
      </p:sp>
      <p:sp>
        <p:nvSpPr>
          <p:cNvPr id="49" name="Shape 49"/>
          <p:cNvSpPr/>
          <p:nvPr/>
        </p:nvSpPr>
        <p:spPr>
          <a:xfrm>
            <a:off x="8353440" y="1113233"/>
            <a:ext cx="159840" cy="159840"/>
          </a:xfrm>
          <a:prstGeom prst="sun">
            <a:avLst>
              <a:gd name="adj" fmla="val 25000"/>
            </a:avLst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2283" tIns="82283" rIns="82283" bIns="82283" anchor="ctr" anchorCtr="0">
            <a:noAutofit/>
          </a:bodyPr>
          <a:lstStyle/>
          <a:p>
            <a:endParaRPr sz="1620"/>
          </a:p>
        </p:txBody>
      </p:sp>
      <p:sp>
        <p:nvSpPr>
          <p:cNvPr id="50" name="Shape 50"/>
          <p:cNvSpPr/>
          <p:nvPr/>
        </p:nvSpPr>
        <p:spPr>
          <a:xfrm>
            <a:off x="7522493" y="1273073"/>
            <a:ext cx="159840" cy="159840"/>
          </a:xfrm>
          <a:prstGeom prst="sun">
            <a:avLst>
              <a:gd name="adj" fmla="val 25000"/>
            </a:avLst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2283" tIns="82283" rIns="82283" bIns="82283" anchor="ctr" anchorCtr="0">
            <a:noAutofit/>
          </a:bodyPr>
          <a:lstStyle/>
          <a:p>
            <a:endParaRPr sz="1620"/>
          </a:p>
        </p:txBody>
      </p:sp>
      <p:sp>
        <p:nvSpPr>
          <p:cNvPr id="51" name="Shape 51"/>
          <p:cNvSpPr/>
          <p:nvPr/>
        </p:nvSpPr>
        <p:spPr>
          <a:xfrm>
            <a:off x="7659653" y="1410233"/>
            <a:ext cx="159840" cy="159840"/>
          </a:xfrm>
          <a:prstGeom prst="sun">
            <a:avLst>
              <a:gd name="adj" fmla="val 25000"/>
            </a:avLst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2283" tIns="82283" rIns="82283" bIns="82283" anchor="ctr" anchorCtr="0">
            <a:noAutofit/>
          </a:bodyPr>
          <a:lstStyle/>
          <a:p>
            <a:endParaRPr sz="1620"/>
          </a:p>
        </p:txBody>
      </p:sp>
      <p:sp>
        <p:nvSpPr>
          <p:cNvPr id="52" name="Shape 52"/>
          <p:cNvSpPr/>
          <p:nvPr/>
        </p:nvSpPr>
        <p:spPr>
          <a:xfrm>
            <a:off x="7756808" y="1273073"/>
            <a:ext cx="159840" cy="159840"/>
          </a:xfrm>
          <a:prstGeom prst="sun">
            <a:avLst>
              <a:gd name="adj" fmla="val 25000"/>
            </a:avLst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2283" tIns="82283" rIns="82283" bIns="82283" anchor="ctr" anchorCtr="0">
            <a:noAutofit/>
          </a:bodyPr>
          <a:lstStyle/>
          <a:p>
            <a:endParaRPr sz="1620"/>
          </a:p>
        </p:txBody>
      </p:sp>
    </p:spTree>
    <p:extLst>
      <p:ext uri="{BB962C8B-B14F-4D97-AF65-F5344CB8AC3E}">
        <p14:creationId xmlns:p14="http://schemas.microsoft.com/office/powerpoint/2010/main" val="3501156437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222165" y="85185"/>
            <a:ext cx="2547990" cy="594810"/>
          </a:xfrm>
          <a:prstGeom prst="rect">
            <a:avLst/>
          </a:prstGeom>
        </p:spPr>
        <p:txBody>
          <a:bodyPr vert="horz" lIns="34290" tIns="34290" rIns="34290" bIns="3429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Viruses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222278" y="4174763"/>
            <a:ext cx="8721000" cy="1403460"/>
          </a:xfrm>
          <a:prstGeom prst="rect">
            <a:avLst/>
          </a:prstGeom>
        </p:spPr>
        <p:txBody>
          <a:bodyPr vert="horz" lIns="34290" tIns="34290" rIns="34290" bIns="3429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1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Viruses are pathogens</a:t>
            </a:r>
            <a:r>
              <a:rPr lang="en-US" sz="2160" dirty="0"/>
              <a:t> that</a:t>
            </a:r>
            <a:r>
              <a:rPr lang="en-US" sz="21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attack cells from the inside.  They hijack your own DNA and use it against you.  A virus cannot be treated with antibiotics, it can only run its course until your immune system kicks it out.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sz="216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 txBox="1"/>
          <p:nvPr/>
        </p:nvSpPr>
        <p:spPr>
          <a:xfrm>
            <a:off x="4824428" y="783788"/>
            <a:ext cx="4118850" cy="2345490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>
            <a:noAutofit/>
          </a:bodyPr>
          <a:lstStyle/>
          <a:p>
            <a:r>
              <a:rPr lang="en-US" dirty="0"/>
              <a:t>The influenza pandemic of 1918-1919 killed more people than World War I, at somewhere between 20 and 40 million people. </a:t>
            </a:r>
          </a:p>
          <a:p>
            <a:endParaRPr dirty="0"/>
          </a:p>
          <a:p>
            <a:r>
              <a:rPr lang="en-US" dirty="0"/>
              <a:t>More people died of influenza in a single year than in four-years of the Black Death (1347). </a:t>
            </a:r>
          </a:p>
          <a:p>
            <a:endParaRPr sz="1620" dirty="0"/>
          </a:p>
        </p:txBody>
      </p:sp>
      <p:pic>
        <p:nvPicPr>
          <p:cNvPr id="34" name="Shape 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478" y="738495"/>
            <a:ext cx="4293910" cy="3203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1014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37520" y="78165"/>
            <a:ext cx="8868960" cy="2744820"/>
          </a:xfrm>
          <a:prstGeom prst="rect">
            <a:avLst/>
          </a:prstGeom>
        </p:spPr>
        <p:txBody>
          <a:bodyPr vert="horz" lIns="34290" tIns="34290" rIns="34290" bIns="34290" rtlCol="0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u="sng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Properties of viruses</a:t>
            </a:r>
          </a:p>
          <a:p>
            <a:pPr marL="411480" indent="-205740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membranes, cytoplasm, ribosomes, or other cell</a:t>
            </a:r>
            <a:r>
              <a:rPr lang="en-US" dirty="0"/>
              <a:t> parts </a:t>
            </a:r>
          </a:p>
          <a:p>
            <a:pPr marL="411480" indent="-205740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cannot move or grow</a:t>
            </a:r>
          </a:p>
          <a:p>
            <a:pPr marL="342900" indent="-19812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only reproduce inside a host cell</a:t>
            </a:r>
          </a:p>
          <a:p>
            <a:pPr marL="342900" indent="-19812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consist of 2 major parts - a protein coat, and hereditary material (DNA or RNA)</a:t>
            </a:r>
          </a:p>
          <a:p>
            <a:pPr marL="342900" indent="-19812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extremely tiny, only visible with  electron microscopes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520" y="3394463"/>
            <a:ext cx="5204880" cy="3085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2402" y="3166032"/>
            <a:ext cx="3542669" cy="3542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60292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74322" y="274322"/>
            <a:ext cx="8663939" cy="891539"/>
          </a:xfrm>
          <a:prstGeom prst="rect">
            <a:avLst/>
          </a:prstGeom>
        </p:spPr>
        <p:txBody>
          <a:bodyPr vert="horz" lIns="34290" tIns="34290" rIns="34290" bIns="3429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Structure of DNA </a:t>
            </a:r>
            <a:r>
              <a:rPr lang="en-US" sz="19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(review)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77426" y="1088078"/>
            <a:ext cx="4649827" cy="5111438"/>
          </a:xfrm>
          <a:prstGeom prst="rect">
            <a:avLst/>
          </a:prstGeom>
        </p:spPr>
        <p:txBody>
          <a:bodyPr vert="horz" lIns="34290" tIns="34290" rIns="34290" bIns="34290" rtlCol="0" anchor="t" anchorCtr="0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1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Shape of a DOUBLE HELIX</a:t>
            </a:r>
          </a:p>
          <a:p>
            <a:pPr>
              <a:lnSpc>
                <a:spcPct val="100000"/>
              </a:lnSpc>
              <a:buNone/>
            </a:pPr>
            <a:endParaRPr sz="21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1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side held together by weak HYDROGEN BONDS</a:t>
            </a:r>
          </a:p>
          <a:p>
            <a:pPr>
              <a:lnSpc>
                <a:spcPct val="100000"/>
              </a:lnSpc>
              <a:buNone/>
            </a:pPr>
            <a:endParaRPr sz="21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1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Repeating units of NUCLEOTIDES</a:t>
            </a:r>
          </a:p>
          <a:p>
            <a:pPr>
              <a:lnSpc>
                <a:spcPct val="100000"/>
              </a:lnSpc>
              <a:buNone/>
            </a:pPr>
            <a:endParaRPr sz="21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1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Sides of "ladder" are deoxyribose and phosphates</a:t>
            </a:r>
          </a:p>
          <a:p>
            <a:pPr>
              <a:lnSpc>
                <a:spcPct val="100000"/>
              </a:lnSpc>
              <a:buNone/>
            </a:pPr>
            <a:endParaRPr sz="21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1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Center is A, T, G, C</a:t>
            </a:r>
          </a:p>
          <a:p>
            <a:pPr>
              <a:lnSpc>
                <a:spcPct val="100000"/>
              </a:lnSpc>
              <a:buNone/>
            </a:pPr>
            <a:endParaRPr sz="21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lnSpc>
                <a:spcPct val="100000"/>
              </a:lnSpc>
              <a:buNone/>
            </a:pPr>
            <a:r>
              <a:rPr lang="en-US" sz="21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-&gt; T</a:t>
            </a:r>
          </a:p>
          <a:p>
            <a:pPr marL="342900" indent="0">
              <a:lnSpc>
                <a:spcPct val="100000"/>
              </a:lnSpc>
              <a:buNone/>
            </a:pPr>
            <a:r>
              <a:rPr lang="en-US" sz="21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 -&gt; C         *base pair rule</a:t>
            </a:r>
          </a:p>
          <a:p>
            <a:pPr>
              <a:lnSpc>
                <a:spcPct val="100000"/>
              </a:lnSpc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0000"/>
              </a:lnSpc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0000"/>
              </a:lnSpc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685" y="897492"/>
            <a:ext cx="4282808" cy="5492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0779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2215" y="3015653"/>
            <a:ext cx="3916080" cy="356221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4852217" y="696422"/>
            <a:ext cx="4076189" cy="2086829"/>
          </a:xfrm>
          <a:prstGeom prst="rect">
            <a:avLst/>
          </a:prstGeom>
          <a:noFill/>
          <a:ln>
            <a:noFill/>
          </a:ln>
        </p:spPr>
        <p:txBody>
          <a:bodyPr lIns="34290" tIns="34290" rIns="34290" bIns="34290" anchor="t" anchorCtr="0">
            <a:noAutofit/>
          </a:bodyPr>
          <a:lstStyle/>
          <a:p>
            <a:r>
              <a:rPr lang="en-US" sz="1920" i="1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This is a </a:t>
            </a:r>
            <a:r>
              <a:rPr lang="en-US" sz="2340" b="1" i="1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bacteriophage</a:t>
            </a:r>
            <a:r>
              <a:rPr lang="en-US" sz="1920" i="1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, a type of virus that attacks bacteria. It is </a:t>
            </a:r>
            <a:r>
              <a:rPr lang="en-US" sz="1920" i="1" dirty="0">
                <a:solidFill>
                  <a:srgbClr val="073763"/>
                </a:solidFill>
              </a:rPr>
              <a:t>recognizable</a:t>
            </a:r>
            <a:r>
              <a:rPr lang="en-US" sz="1920" i="1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because it looks like the lunar landing spaceship.</a:t>
            </a:r>
          </a:p>
          <a:p>
            <a:endParaRPr sz="1920" i="1" dirty="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200" i="1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See animation </a:t>
            </a:r>
            <a:r>
              <a:rPr lang="en-US" sz="1200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http://www.youtube.com/watch?v=41aqxcxsX2w&amp;feature=related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279653" y="280127"/>
            <a:ext cx="4129650" cy="629774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>
            <a:noAutofit/>
          </a:bodyPr>
          <a:lstStyle/>
          <a:p>
            <a:pPr>
              <a:buClr>
                <a:schemeClr val="dk1"/>
              </a:buClr>
              <a:buSzPct val="36666"/>
            </a:pPr>
            <a:r>
              <a:rPr lang="en-US" sz="2700" b="1" dirty="0"/>
              <a:t>Virus Structure</a:t>
            </a:r>
          </a:p>
          <a:p>
            <a:pPr>
              <a:buClr>
                <a:schemeClr val="dk1"/>
              </a:buClr>
            </a:pPr>
            <a:endParaRPr sz="2700" dirty="0"/>
          </a:p>
          <a:p>
            <a:pPr>
              <a:buClr>
                <a:schemeClr val="dk1"/>
              </a:buClr>
              <a:buSzPct val="42307"/>
            </a:pPr>
            <a:r>
              <a:rPr lang="en-US" sz="2340" dirty="0"/>
              <a:t>Virus has a covering that has a </a:t>
            </a:r>
            <a:r>
              <a:rPr lang="en-US" sz="2340" b="1" dirty="0"/>
              <a:t>capsid</a:t>
            </a:r>
            <a:r>
              <a:rPr lang="en-US" sz="2340" dirty="0"/>
              <a:t> and sometimes an </a:t>
            </a:r>
            <a:r>
              <a:rPr lang="en-US" sz="2340" b="1" dirty="0"/>
              <a:t>envelope</a:t>
            </a:r>
          </a:p>
          <a:p>
            <a:endParaRPr sz="2340" dirty="0"/>
          </a:p>
          <a:p>
            <a:r>
              <a:rPr lang="en-US" sz="2340" dirty="0"/>
              <a:t>Inner core contains a nucleic acid molecule (</a:t>
            </a:r>
            <a:r>
              <a:rPr lang="en-US" sz="2340" b="1" dirty="0"/>
              <a:t>DNA or RNA</a:t>
            </a:r>
            <a:r>
              <a:rPr lang="en-US" sz="2340" dirty="0"/>
              <a:t>) and various proteins </a:t>
            </a:r>
          </a:p>
          <a:p>
            <a:endParaRPr sz="2340" dirty="0"/>
          </a:p>
          <a:p>
            <a:pPr>
              <a:buClr>
                <a:schemeClr val="dk1"/>
              </a:buClr>
              <a:buSzPct val="42307"/>
            </a:pPr>
            <a:r>
              <a:rPr lang="en-US" sz="2340" dirty="0"/>
              <a:t>Viruses are usually very specific to their host and to the cells they can infect.</a:t>
            </a:r>
          </a:p>
          <a:p>
            <a:endParaRPr sz="2340" dirty="0"/>
          </a:p>
        </p:txBody>
      </p:sp>
    </p:spTree>
    <p:extLst>
      <p:ext uri="{BB962C8B-B14F-4D97-AF65-F5344CB8AC3E}">
        <p14:creationId xmlns:p14="http://schemas.microsoft.com/office/powerpoint/2010/main" val="31976450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212447" y="4131204"/>
            <a:ext cx="8561159" cy="2642489"/>
          </a:xfrm>
          <a:prstGeom prst="rect">
            <a:avLst/>
          </a:prstGeom>
          <a:noFill/>
          <a:ln>
            <a:noFill/>
          </a:ln>
        </p:spPr>
        <p:txBody>
          <a:bodyPr lIns="34290" tIns="34290" rIns="34290" bIns="34290" anchor="t" anchorCtr="0">
            <a:noAutofit/>
          </a:bodyPr>
          <a:lstStyle/>
          <a:p>
            <a:r>
              <a:rPr lang="en-US" sz="252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1.</a:t>
            </a:r>
            <a:r>
              <a:rPr lang="en-US" sz="252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52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Attachment  </a:t>
            </a:r>
          </a:p>
          <a:p>
            <a:r>
              <a:rPr lang="en-US" sz="25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 Penetration - the virus is engulfed by the cell </a:t>
            </a:r>
            <a:br>
              <a:rPr lang="en-US" sz="25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                 (Cell can enter Lysogenic or Lytic Cycle)</a:t>
            </a:r>
          </a:p>
          <a:p>
            <a:r>
              <a:rPr lang="en-US" sz="25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Biosynthesis - viral components are made </a:t>
            </a:r>
            <a:br>
              <a:rPr lang="en-US" sz="25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                     (protein coat, capsid, DNA/RNA)</a:t>
            </a:r>
          </a:p>
          <a:p>
            <a:r>
              <a:rPr lang="en-US" sz="25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Maturation - assembly of viral components</a:t>
            </a:r>
          </a:p>
          <a:p>
            <a:r>
              <a:rPr lang="en-US" sz="2520" dirty="0"/>
              <a:t>     &amp;  </a:t>
            </a:r>
            <a:r>
              <a:rPr lang="en-US" sz="25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Release - viruses leave host cell to infect new cells  </a:t>
            </a:r>
            <a:br>
              <a:rPr lang="en-US" sz="25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               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370" y="390713"/>
            <a:ext cx="8213310" cy="3467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2126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2" y="64554"/>
            <a:ext cx="9052559" cy="1173959"/>
          </a:xfrm>
          <a:prstGeom prst="rect">
            <a:avLst/>
          </a:prstGeom>
        </p:spPr>
        <p:txBody>
          <a:bodyPr vert="horz" lIns="34290" tIns="34290" rIns="34290" bIns="34290" rtlCol="0" anchor="t" anchorCtr="0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Viral Reproduction 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Lytic cycle = reproduction occurs, cells burst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Lysogenic cycle = reproduction does not immediately occur (dormancy) </a:t>
            </a:r>
            <a:br>
              <a:rPr lang="en-US" sz="21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16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t="3521"/>
          <a:stretch/>
        </p:blipFill>
        <p:spPr>
          <a:xfrm>
            <a:off x="506002" y="1384898"/>
            <a:ext cx="7896712" cy="5313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3138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>
            <a:hlinkClick r:id="rId3"/>
          </p:cNvPr>
          <p:cNvSpPr/>
          <p:nvPr/>
        </p:nvSpPr>
        <p:spPr>
          <a:xfrm>
            <a:off x="720630" y="459541"/>
            <a:ext cx="7838820" cy="587911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47512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383784" y="154689"/>
            <a:ext cx="8248769" cy="228581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>
            <a:noAutofit/>
          </a:bodyPr>
          <a:lstStyle/>
          <a:p>
            <a:r>
              <a:rPr lang="en-US" sz="2700" dirty="0"/>
              <a:t>Types of Viruses</a:t>
            </a:r>
          </a:p>
          <a:p>
            <a:endParaRPr sz="1620" dirty="0"/>
          </a:p>
          <a:p>
            <a:r>
              <a:rPr lang="en-US" sz="2160" dirty="0"/>
              <a:t>Bacteriophages - infect bacteria</a:t>
            </a:r>
          </a:p>
          <a:p>
            <a:r>
              <a:rPr lang="en-US" sz="2160" dirty="0"/>
              <a:t>Retroviruses  - have RNA instead of DNA</a:t>
            </a:r>
          </a:p>
          <a:p>
            <a:endParaRPr sz="2160" dirty="0"/>
          </a:p>
          <a:p>
            <a:r>
              <a:rPr lang="en-US" sz="2160" dirty="0"/>
              <a:t>Check out this </a:t>
            </a:r>
            <a:r>
              <a:rPr lang="en-US" sz="2160" u="sng" dirty="0">
                <a:solidFill>
                  <a:schemeClr val="hlink"/>
                </a:solidFill>
                <a:hlinkClick r:id="rId3"/>
              </a:rPr>
              <a:t>Gallery at </a:t>
            </a:r>
            <a:r>
              <a:rPr lang="en-US" sz="2160" u="sng" dirty="0" err="1">
                <a:solidFill>
                  <a:schemeClr val="hlink"/>
                </a:solidFill>
                <a:hlinkClick r:id="rId3"/>
              </a:rPr>
              <a:t>Virusworld</a:t>
            </a:r>
            <a:endParaRPr lang="en-US" sz="2160" u="sng" dirty="0">
              <a:solidFill>
                <a:schemeClr val="hlink"/>
              </a:solidFill>
              <a:hlinkClick r:id="rId3"/>
            </a:endParaRPr>
          </a:p>
          <a:p>
            <a:endParaRPr sz="2160" dirty="0"/>
          </a:p>
        </p:txBody>
      </p:sp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780" y="2391593"/>
            <a:ext cx="54864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5445" y="2288543"/>
            <a:ext cx="4114800" cy="3566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825577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27</TotalTime>
  <Words>457</Words>
  <Application>Microsoft Office PowerPoint</Application>
  <PresentationFormat>On-screen Show (4:3)</PresentationFormat>
  <Paragraphs>97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Corbel</vt:lpstr>
      <vt:lpstr>Subway</vt:lpstr>
      <vt:lpstr>Trebuchet MS</vt:lpstr>
      <vt:lpstr>Verdana</vt:lpstr>
      <vt:lpstr>Basis</vt:lpstr>
      <vt:lpstr>Viruses vs. Bacteria</vt:lpstr>
      <vt:lpstr>Viruses</vt:lpstr>
      <vt:lpstr>PowerPoint Presentation</vt:lpstr>
      <vt:lpstr>Structure of DNA (review)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Monerans</vt:lpstr>
      <vt:lpstr>Monerans</vt:lpstr>
      <vt:lpstr>Monerans</vt:lpstr>
      <vt:lpstr>Monerans</vt:lpstr>
      <vt:lpstr>PowerPoint Presentation</vt:lpstr>
    </vt:vector>
  </TitlesOfParts>
  <Company>Sun West School Division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Viruses vs. Bacteria</dc:title>
  <dc:creator>Vanessa Warnock</dc:creator>
  <cp:lastModifiedBy>Vanessa Warnock</cp:lastModifiedBy>
  <cp:revision>4</cp:revision>
  <dcterms:created xsi:type="dcterms:W3CDTF">2016-05-10T16:39:48Z</dcterms:created>
  <dcterms:modified xsi:type="dcterms:W3CDTF">2016-05-11T20:28:21Z</dcterms:modified>
</cp:coreProperties>
</file>