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7" r:id="rId4"/>
    <p:sldId id="269" r:id="rId5"/>
    <p:sldId id="260" r:id="rId6"/>
    <p:sldId id="270" r:id="rId7"/>
    <p:sldId id="271" r:id="rId8"/>
    <p:sldId id="264" r:id="rId9"/>
    <p:sldId id="272" r:id="rId10"/>
    <p:sldId id="26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C8D9"/>
    <a:srgbClr val="003DB8"/>
    <a:srgbClr val="0066FF"/>
    <a:srgbClr val="86CFDE"/>
    <a:srgbClr val="9FD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72" y="6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6C6E182-CCA9-40AF-AB50-CAD9ACEF98D8}" type="datetimeFigureOut">
              <a:rPr lang="en-CA" smtClean="0"/>
              <a:pPr/>
              <a:t>2016-01-22</a:t>
            </a:fld>
            <a:endParaRPr lang="en-CA"/>
          </a:p>
        </p:txBody>
      </p:sp>
      <p:sp>
        <p:nvSpPr>
          <p:cNvPr id="17" name="Footer Placeholder 16"/>
          <p:cNvSpPr>
            <a:spLocks noGrp="1"/>
          </p:cNvSpPr>
          <p:nvPr>
            <p:ph type="ftr" sz="quarter" idx="11"/>
          </p:nvPr>
        </p:nvSpPr>
        <p:spPr/>
        <p:txBody>
          <a:bodyPr/>
          <a:lstStyle/>
          <a:p>
            <a:endParaRPr lang="en-CA"/>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085A0B0-7E27-4D5F-AC56-99309D705D86}" type="slidenum">
              <a:rPr lang="en-CA" smtClean="0"/>
              <a:pPr/>
              <a:t>‹#›</a:t>
            </a:fld>
            <a:endParaRPr lang="en-CA"/>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C6E182-CCA9-40AF-AB50-CAD9ACEF98D8}" type="datetimeFigureOut">
              <a:rPr lang="en-CA" smtClean="0"/>
              <a:pPr/>
              <a:t>2016-01-22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085A0B0-7E27-4D5F-AC56-99309D705D86}"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085A0B0-7E27-4D5F-AC56-99309D705D86}" type="slidenum">
              <a:rPr lang="en-CA" smtClean="0"/>
              <a:pPr/>
              <a:t>‹#›</a:t>
            </a:fld>
            <a:endParaRPr lang="en-CA"/>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6C6E182-CCA9-40AF-AB50-CAD9ACEF98D8}" type="datetimeFigureOut">
              <a:rPr lang="en-CA" smtClean="0"/>
              <a:pPr/>
              <a:t>2016-01-22</a:t>
            </a:fld>
            <a:endParaRPr lang="en-CA"/>
          </a:p>
        </p:txBody>
      </p:sp>
      <p:sp>
        <p:nvSpPr>
          <p:cNvPr id="5" name="Footer Placeholder 4"/>
          <p:cNvSpPr>
            <a:spLocks noGrp="1"/>
          </p:cNvSpPr>
          <p:nvPr>
            <p:ph type="ftr" sz="quarter" idx="11"/>
          </p:nvPr>
        </p:nvSpPr>
        <p:spPr/>
        <p:txBody>
          <a:bodyPr/>
          <a:lstStyle/>
          <a:p>
            <a:endParaRPr lang="en-CA"/>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6C6E182-CCA9-40AF-AB50-CAD9ACEF98D8}" type="datetimeFigureOut">
              <a:rPr lang="en-CA" smtClean="0"/>
              <a:pPr/>
              <a:t>2016-01-22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4361688" y="1026372"/>
            <a:ext cx="457200" cy="441325"/>
          </a:xfrm>
        </p:spPr>
        <p:txBody>
          <a:bodyPr/>
          <a:lstStyle/>
          <a:p>
            <a:fld id="{F085A0B0-7E27-4D5F-AC56-99309D705D86}" type="slidenum">
              <a:rPr lang="en-CA" smtClean="0"/>
              <a:pPr/>
              <a:t>‹#›</a:t>
            </a:fld>
            <a:endParaRPr lang="en-CA"/>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CA"/>
          </a:p>
        </p:txBody>
      </p:sp>
      <p:sp>
        <p:nvSpPr>
          <p:cNvPr id="4" name="Date Placeholder 3"/>
          <p:cNvSpPr>
            <a:spLocks noGrp="1"/>
          </p:cNvSpPr>
          <p:nvPr>
            <p:ph type="dt" sz="half" idx="10"/>
          </p:nvPr>
        </p:nvSpPr>
        <p:spPr/>
        <p:txBody>
          <a:bodyPr/>
          <a:lstStyle/>
          <a:p>
            <a:fld id="{86C6E182-CCA9-40AF-AB50-CAD9ACEF98D8}" type="datetimeFigureOut">
              <a:rPr lang="en-CA" smtClean="0"/>
              <a:pPr/>
              <a:t>2016-01-22</a:t>
            </a:fld>
            <a:endParaRPr lang="en-CA"/>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085A0B0-7E27-4D5F-AC56-99309D705D86}" type="slidenum">
              <a:rPr lang="en-CA" smtClean="0"/>
              <a:pPr/>
              <a:t>‹#›</a:t>
            </a:fld>
            <a:endParaRPr lang="en-CA"/>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C6E182-CCA9-40AF-AB50-CAD9ACEF98D8}" type="datetimeFigureOut">
              <a:rPr lang="en-CA" smtClean="0"/>
              <a:pPr/>
              <a:t>2016-01-22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085A0B0-7E27-4D5F-AC56-99309D705D86}" type="slidenum">
              <a:rPr lang="en-CA" smtClean="0"/>
              <a:pPr/>
              <a:t>‹#›</a:t>
            </a:fld>
            <a:endParaRPr lang="en-CA"/>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6C6E182-CCA9-40AF-AB50-CAD9ACEF98D8}" type="datetimeFigureOut">
              <a:rPr lang="en-CA" smtClean="0"/>
              <a:pPr/>
              <a:t>2016-01-22</a:t>
            </a:fld>
            <a:endParaRPr lang="en-CA"/>
          </a:p>
        </p:txBody>
      </p:sp>
      <p:sp>
        <p:nvSpPr>
          <p:cNvPr id="8" name="Footer Placeholder 7"/>
          <p:cNvSpPr>
            <a:spLocks noGrp="1"/>
          </p:cNvSpPr>
          <p:nvPr>
            <p:ph type="ftr" sz="quarter" idx="11"/>
          </p:nvPr>
        </p:nvSpPr>
        <p:spPr>
          <a:xfrm>
            <a:off x="304800" y="6409944"/>
            <a:ext cx="3581400" cy="365760"/>
          </a:xfrm>
        </p:spPr>
        <p:txBody>
          <a:bodyPr/>
          <a:lstStyle/>
          <a:p>
            <a:endParaRPr lang="en-CA"/>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085A0B0-7E27-4D5F-AC56-99309D705D86}" type="slidenum">
              <a:rPr lang="en-CA" smtClean="0"/>
              <a:pPr/>
              <a:t>‹#›</a:t>
            </a:fld>
            <a:endParaRPr lang="en-CA"/>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6C6E182-CCA9-40AF-AB50-CAD9ACEF98D8}" type="datetimeFigureOut">
              <a:rPr lang="en-CA" smtClean="0"/>
              <a:pPr/>
              <a:t>2016-01-22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4343400" y="1036020"/>
            <a:ext cx="457200" cy="441325"/>
          </a:xfrm>
        </p:spPr>
        <p:txBody>
          <a:bodyPr/>
          <a:lstStyle/>
          <a:p>
            <a:fld id="{F085A0B0-7E27-4D5F-AC56-99309D705D86}" type="slidenum">
              <a:rPr lang="en-CA" smtClean="0"/>
              <a:pPr/>
              <a:t>‹#›</a:t>
            </a:fld>
            <a:endParaRPr lang="en-CA"/>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6C6E182-CCA9-40AF-AB50-CAD9ACEF98D8}" type="datetimeFigureOut">
              <a:rPr lang="en-CA" smtClean="0"/>
              <a:pPr/>
              <a:t>2016-01-22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085A0B0-7E27-4D5F-AC56-99309D705D86}" type="slidenum">
              <a:rPr lang="en-CA" smtClean="0"/>
              <a:pPr/>
              <a:t>‹#›</a:t>
            </a:fld>
            <a:endParaRPr lang="en-CA"/>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085A0B0-7E27-4D5F-AC56-99309D705D86}" type="slidenum">
              <a:rPr lang="en-CA" smtClean="0"/>
              <a:pPr/>
              <a:t>‹#›</a:t>
            </a:fld>
            <a:endParaRPr lang="en-CA"/>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6C6E182-CCA9-40AF-AB50-CAD9ACEF98D8}" type="datetimeFigureOut">
              <a:rPr lang="en-CA" smtClean="0"/>
              <a:pPr/>
              <a:t>2016-01-22</a:t>
            </a:fld>
            <a:endParaRPr lang="en-CA"/>
          </a:p>
        </p:txBody>
      </p:sp>
      <p:sp>
        <p:nvSpPr>
          <p:cNvPr id="6" name="Footer Placeholder 5"/>
          <p:cNvSpPr>
            <a:spLocks noGrp="1"/>
          </p:cNvSpPr>
          <p:nvPr>
            <p:ph type="ftr" sz="quarter" idx="11"/>
          </p:nvPr>
        </p:nvSpPr>
        <p:spPr>
          <a:xfrm>
            <a:off x="301752" y="6410848"/>
            <a:ext cx="3383280" cy="365760"/>
          </a:xfrm>
        </p:spPr>
        <p:txBody>
          <a:bodyPr/>
          <a:lstStyle/>
          <a:p>
            <a:endParaRPr lang="en-CA"/>
          </a:p>
        </p:txBody>
      </p:sp>
    </p:spTree>
  </p:cSld>
  <p:clrMapOvr>
    <a:overrideClrMapping bg1="lt1" tx1="dk1" bg2="lt2" tx2="dk2" accent1="accent1" accent2="accent2" accent3="accent3" accent4="accent4" accent5="accent5" accent6="accent6" hlink="hlink" folHlink="folHlink"/>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085A0B0-7E27-4D5F-AC56-99309D705D86}" type="slidenum">
              <a:rPr lang="en-CA" smtClean="0"/>
              <a:pPr/>
              <a:t>‹#›</a:t>
            </a:fld>
            <a:endParaRPr lang="en-CA"/>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6C6E182-CCA9-40AF-AB50-CAD9ACEF98D8}" type="datetimeFigureOut">
              <a:rPr lang="en-CA" smtClean="0"/>
              <a:pPr/>
              <a:t>2016-01-22</a:t>
            </a:fld>
            <a:endParaRPr lang="en-CA"/>
          </a:p>
        </p:txBody>
      </p:sp>
      <p:sp>
        <p:nvSpPr>
          <p:cNvPr id="6" name="Footer Placeholder 5"/>
          <p:cNvSpPr>
            <a:spLocks noGrp="1"/>
          </p:cNvSpPr>
          <p:nvPr>
            <p:ph type="ftr" sz="quarter" idx="11"/>
          </p:nvPr>
        </p:nvSpPr>
        <p:spPr>
          <a:xfrm>
            <a:off x="301752" y="6410848"/>
            <a:ext cx="3584448" cy="365760"/>
          </a:xfrm>
        </p:spPr>
        <p:txBody>
          <a:bodyPr/>
          <a:lstStyle/>
          <a:p>
            <a:endParaRPr lang="en-CA"/>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6C6E182-CCA9-40AF-AB50-CAD9ACEF98D8}" type="datetimeFigureOut">
              <a:rPr lang="en-CA" smtClean="0"/>
              <a:pPr/>
              <a:t>2016-01-22</a:t>
            </a:fld>
            <a:endParaRPr lang="en-CA"/>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CA"/>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085A0B0-7E27-4D5F-AC56-99309D705D86}" type="slidenum">
              <a:rPr lang="en-CA" smtClean="0"/>
              <a:pPr/>
              <a:t>‹#›</a:t>
            </a:fld>
            <a:endParaRPr lang="en-CA"/>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fade thruBlk="1"/>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aztravel.com/articles/sailing.html" TargetMode="External"/><Relationship Id="rId7" Type="http://schemas.openxmlformats.org/officeDocument/2006/relationships/hyperlink" Target="http://www.sailingteam.tuc.gr/TUC_Sailing_Team/INTERESTING/Entries/2010/12/18_Physics_of_Sailing_files/PTO000038.pdf" TargetMode="External"/><Relationship Id="rId2" Type="http://schemas.openxmlformats.org/officeDocument/2006/relationships/hyperlink" Target="http://physicsbuzz.physicscentral.com/2015/05/the-physics-of-sailing-how-does.html" TargetMode="External"/><Relationship Id="rId1" Type="http://schemas.openxmlformats.org/officeDocument/2006/relationships/slideLayout" Target="../slideLayouts/slideLayout8.xml"/><Relationship Id="rId6" Type="http://schemas.openxmlformats.org/officeDocument/2006/relationships/hyperlink" Target="http://www.real-world-physics-problems.com/physics-of-sailing.html" TargetMode="External"/><Relationship Id="rId5" Type="http://schemas.openxmlformats.org/officeDocument/2006/relationships/hyperlink" Target="http://ffden-2.phys.uaf.edu/211_fall2002.web.dir/josh_palmer/basic.html" TargetMode="External"/><Relationship Id="rId4" Type="http://schemas.openxmlformats.org/officeDocument/2006/relationships/hyperlink" Target="http://www.physicsforarchitects.com/Sailing_against_the_wind.ph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2819400"/>
            <a:ext cx="8640960" cy="2769840"/>
          </a:xfrm>
        </p:spPr>
        <p:txBody>
          <a:bodyPr>
            <a:normAutofit/>
          </a:bodyPr>
          <a:lstStyle/>
          <a:p>
            <a:endParaRPr lang="en-CA" sz="2000" dirty="0" smtClean="0"/>
          </a:p>
          <a:p>
            <a:r>
              <a:rPr lang="en-CA" sz="2000" dirty="0" smtClean="0"/>
              <a:t>By Michelle Cooper</a:t>
            </a:r>
          </a:p>
          <a:p>
            <a:endParaRPr lang="en-CA" sz="2000" dirty="0"/>
          </a:p>
          <a:p>
            <a:endParaRPr lang="en-CA" sz="2000" dirty="0" smtClean="0"/>
          </a:p>
          <a:p>
            <a:r>
              <a:rPr lang="en-CA" sz="2000" dirty="0" smtClean="0"/>
              <a:t>Physics 30</a:t>
            </a:r>
          </a:p>
          <a:p>
            <a:r>
              <a:rPr lang="en-CA" sz="2000" dirty="0" smtClean="0"/>
              <a:t>January 22, 2016</a:t>
            </a:r>
          </a:p>
          <a:p>
            <a:r>
              <a:rPr lang="en-CA" sz="2000" dirty="0" smtClean="0"/>
              <a:t>Ms. Warnock</a:t>
            </a:r>
          </a:p>
          <a:p>
            <a:endParaRPr lang="en-CA" sz="2000" dirty="0" smtClean="0"/>
          </a:p>
          <a:p>
            <a:endParaRPr lang="en-CA" sz="2000" dirty="0"/>
          </a:p>
        </p:txBody>
      </p:sp>
      <p:sp>
        <p:nvSpPr>
          <p:cNvPr id="2" name="Title 1"/>
          <p:cNvSpPr>
            <a:spLocks noGrp="1"/>
          </p:cNvSpPr>
          <p:nvPr>
            <p:ph type="ctrTitle"/>
          </p:nvPr>
        </p:nvSpPr>
        <p:spPr>
          <a:xfrm>
            <a:off x="0" y="0"/>
            <a:ext cx="9144000" cy="2276872"/>
          </a:xfrm>
        </p:spPr>
        <p:txBody>
          <a:bodyPr>
            <a:noAutofit/>
          </a:bodyPr>
          <a:lstStyle/>
          <a:p>
            <a:r>
              <a:rPr lang="en-CA" sz="4400" b="1" dirty="0" smtClean="0"/>
              <a:t>The Physics of Everyday </a:t>
            </a:r>
            <a:br>
              <a:rPr lang="en-CA" sz="4400" b="1" dirty="0" smtClean="0"/>
            </a:br>
            <a:r>
              <a:rPr lang="en-CA" sz="4400" b="1" dirty="0"/>
              <a:t>L</a:t>
            </a:r>
            <a:r>
              <a:rPr lang="en-CA" sz="4400" b="1" dirty="0" smtClean="0"/>
              <a:t>ife: Sailing</a:t>
            </a:r>
            <a:br>
              <a:rPr lang="en-CA" sz="4400" b="1" dirty="0" smtClean="0"/>
            </a:br>
            <a:r>
              <a:rPr lang="en-CA" sz="4000" b="1" dirty="0" smtClean="0"/>
              <a:t>“</a:t>
            </a:r>
            <a:r>
              <a:rPr lang="en-CA" sz="4000" dirty="0" smtClean="0"/>
              <a:t>How can a sailboat sail into the wind?”</a:t>
            </a:r>
            <a:endParaRPr lang="en-CA" sz="4000" b="1" dirty="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rot="16200000">
            <a:off x="-1008621" y="2312873"/>
            <a:ext cx="5040563" cy="2376264"/>
          </a:xfrm>
        </p:spPr>
        <p:txBody>
          <a:bodyPr>
            <a:normAutofit/>
          </a:bodyPr>
          <a:lstStyle/>
          <a:p>
            <a:pPr algn="ctr"/>
            <a:endParaRPr lang="en-US" sz="4000" b="1" dirty="0" smtClean="0"/>
          </a:p>
          <a:p>
            <a:pPr algn="ctr"/>
            <a:r>
              <a:rPr lang="en-US" sz="4000" b="1" dirty="0" smtClean="0"/>
              <a:t>Bibliography </a:t>
            </a:r>
            <a:endParaRPr lang="en-US" sz="4000" b="1" dirty="0"/>
          </a:p>
        </p:txBody>
      </p:sp>
      <p:sp>
        <p:nvSpPr>
          <p:cNvPr id="4" name="Content Placeholder 3"/>
          <p:cNvSpPr>
            <a:spLocks noGrp="1"/>
          </p:cNvSpPr>
          <p:nvPr>
            <p:ph sz="quarter" idx="1"/>
          </p:nvPr>
        </p:nvSpPr>
        <p:spPr/>
        <p:txBody>
          <a:bodyPr>
            <a:normAutofit/>
          </a:bodyPr>
          <a:lstStyle/>
          <a:p>
            <a:r>
              <a:rPr lang="en-CA" sz="2000" dirty="0">
                <a:hlinkClick r:id="rId2"/>
              </a:rPr>
              <a:t>http://physicsbuzz.physicscentral.com/2015/05/the-physics-of-sailing-how-does.html</a:t>
            </a:r>
            <a:endParaRPr lang="en-CA" sz="2000" dirty="0"/>
          </a:p>
          <a:p>
            <a:r>
              <a:rPr lang="en-US" sz="2000" dirty="0" smtClean="0">
                <a:hlinkClick r:id="rId3"/>
              </a:rPr>
              <a:t>http</a:t>
            </a:r>
            <a:r>
              <a:rPr lang="en-US" sz="2000" dirty="0">
                <a:hlinkClick r:id="rId3"/>
              </a:rPr>
              <a:t>://</a:t>
            </a:r>
            <a:r>
              <a:rPr lang="en-US" sz="2000" dirty="0" smtClean="0">
                <a:hlinkClick r:id="rId3"/>
              </a:rPr>
              <a:t>www.maztravel.com/articles/sailing.html</a:t>
            </a:r>
            <a:endParaRPr lang="en-US" sz="2000" dirty="0" smtClean="0"/>
          </a:p>
          <a:p>
            <a:r>
              <a:rPr lang="en-US" sz="2000" dirty="0">
                <a:hlinkClick r:id="rId4"/>
              </a:rPr>
              <a:t>http://</a:t>
            </a:r>
            <a:r>
              <a:rPr lang="en-US" sz="2000" dirty="0" smtClean="0">
                <a:hlinkClick r:id="rId4"/>
              </a:rPr>
              <a:t>www.physicsforarchitects.com/Sailing_against_the_wind.php</a:t>
            </a:r>
            <a:endParaRPr lang="en-US" sz="2000" dirty="0" smtClean="0"/>
          </a:p>
          <a:p>
            <a:r>
              <a:rPr lang="en-US" sz="2000" dirty="0">
                <a:hlinkClick r:id="rId5"/>
              </a:rPr>
              <a:t>http://</a:t>
            </a:r>
            <a:r>
              <a:rPr lang="en-US" sz="2000" dirty="0" smtClean="0">
                <a:hlinkClick r:id="rId5"/>
              </a:rPr>
              <a:t>ffden-2.phys.uaf.edu/211_fall2002.web.dir/josh_palmer/basic.html</a:t>
            </a:r>
            <a:endParaRPr lang="en-US" sz="2000" dirty="0" smtClean="0"/>
          </a:p>
          <a:p>
            <a:r>
              <a:rPr lang="en-US" sz="2000" dirty="0">
                <a:hlinkClick r:id="rId6"/>
              </a:rPr>
              <a:t>http://</a:t>
            </a:r>
            <a:r>
              <a:rPr lang="en-US" sz="2000" dirty="0" smtClean="0">
                <a:hlinkClick r:id="rId6"/>
              </a:rPr>
              <a:t>www.real-world-physics-problems.com/physics-of-sailing.html</a:t>
            </a:r>
            <a:endParaRPr lang="en-US" sz="2000" dirty="0" smtClean="0"/>
          </a:p>
          <a:p>
            <a:r>
              <a:rPr lang="en-US" sz="2000" dirty="0">
                <a:hlinkClick r:id="rId7"/>
              </a:rPr>
              <a:t>http://</a:t>
            </a:r>
            <a:r>
              <a:rPr lang="en-US" sz="2000" dirty="0" smtClean="0">
                <a:hlinkClick r:id="rId7"/>
              </a:rPr>
              <a:t>www.sailingteam.tuc.gr/TUC_Sailing_Team/INTERESTING/Entries/2010/12/18_Physics_of_Sailing_files/PTO000038.pdf</a:t>
            </a:r>
            <a:endParaRPr lang="en-US" sz="2000" dirty="0" smtClean="0"/>
          </a:p>
          <a:p>
            <a:endParaRPr lang="en-US" sz="1200" dirty="0" smtClean="0"/>
          </a:p>
        </p:txBody>
      </p:sp>
    </p:spTree>
    <p:extLst>
      <p:ext uri="{BB962C8B-B14F-4D97-AF65-F5344CB8AC3E}">
        <p14:creationId xmlns:p14="http://schemas.microsoft.com/office/powerpoint/2010/main" val="78559550"/>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1000" y="990600"/>
            <a:ext cx="2318792" cy="5257800"/>
          </a:xfrm>
        </p:spPr>
        <p:txBody>
          <a:bodyPr/>
          <a:lstStyle/>
          <a:p>
            <a:endParaRPr lang="en-CA" sz="2000" dirty="0" smtClean="0"/>
          </a:p>
          <a:p>
            <a:endParaRPr lang="en-CA" sz="2000" dirty="0" smtClean="0"/>
          </a:p>
          <a:p>
            <a:r>
              <a:rPr lang="en-CA" sz="2000" dirty="0" smtClean="0"/>
              <a:t> </a:t>
            </a:r>
          </a:p>
          <a:p>
            <a:r>
              <a:rPr lang="en-CA" sz="2000" dirty="0" smtClean="0"/>
              <a:t>A sail boat is a vessel that uses wind power to move across bodies of water. </a:t>
            </a:r>
          </a:p>
          <a:p>
            <a:r>
              <a:rPr lang="en-CA" dirty="0" smtClean="0"/>
              <a:t>  </a:t>
            </a:r>
          </a:p>
        </p:txBody>
      </p:sp>
      <p:pic>
        <p:nvPicPr>
          <p:cNvPr id="1029" name="Picture 5"/>
          <p:cNvPicPr>
            <a:picLocks noGrp="1" noChangeAspect="1" noChangeArrowheads="1"/>
          </p:cNvPicPr>
          <p:nvPr>
            <p:ph type="pic" idx="1"/>
          </p:nvPr>
        </p:nvPicPr>
        <p:blipFill>
          <a:blip r:embed="rId2" cstate="print"/>
          <a:srcRect l="3105" r="3105"/>
          <a:stretch>
            <a:fillRect/>
          </a:stretch>
        </p:blipFill>
        <p:spPr bwMode="auto">
          <a:xfrm>
            <a:off x="3000375" y="609600"/>
            <a:ext cx="5867400" cy="56991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548680"/>
            <a:ext cx="6048672" cy="1350640"/>
          </a:xfrm>
        </p:spPr>
        <p:txBody>
          <a:bodyPr/>
          <a:lstStyle/>
          <a:p>
            <a:pPr algn="ctr"/>
            <a:r>
              <a:rPr lang="en-CA" sz="4000" dirty="0" smtClean="0">
                <a:solidFill>
                  <a:schemeClr val="accent1"/>
                </a:solidFill>
              </a:rPr>
              <a:t>Aerodynamics 101</a:t>
            </a:r>
            <a:endParaRPr lang="en-CA" sz="4000" dirty="0">
              <a:solidFill>
                <a:schemeClr val="accent1"/>
              </a:solidFill>
            </a:endParaRPr>
          </a:p>
        </p:txBody>
      </p:sp>
      <p:sp>
        <p:nvSpPr>
          <p:cNvPr id="3" name="Text Placeholder 2"/>
          <p:cNvSpPr>
            <a:spLocks noGrp="1"/>
          </p:cNvSpPr>
          <p:nvPr>
            <p:ph type="body" idx="2"/>
          </p:nvPr>
        </p:nvSpPr>
        <p:spPr>
          <a:xfrm>
            <a:off x="381000" y="908720"/>
            <a:ext cx="2362200" cy="5217443"/>
          </a:xfrm>
        </p:spPr>
        <p:txBody>
          <a:bodyPr>
            <a:normAutofit/>
          </a:bodyPr>
          <a:lstStyle/>
          <a:p>
            <a:r>
              <a:rPr lang="en-CA" sz="2600" b="1" dirty="0" smtClean="0"/>
              <a:t>Bernoulli's principle: </a:t>
            </a:r>
          </a:p>
          <a:p>
            <a:r>
              <a:rPr lang="en-CA" sz="2000" dirty="0" smtClean="0"/>
              <a:t>states that for an </a:t>
            </a:r>
            <a:r>
              <a:rPr lang="en-CA" sz="2000" dirty="0" err="1" smtClean="0"/>
              <a:t>inviscid</a:t>
            </a:r>
            <a:r>
              <a:rPr lang="en-CA" sz="2000" dirty="0" smtClean="0"/>
              <a:t> flow of a non-conducting fluid, an increase in the speed of the fluid occurs simultaneously with a decrease in pressure or a decrease in the fluid's potential energy.</a:t>
            </a:r>
          </a:p>
          <a:p>
            <a:endParaRPr lang="en-CA" dirty="0"/>
          </a:p>
        </p:txBody>
      </p:sp>
      <p:pic>
        <p:nvPicPr>
          <p:cNvPr id="2052" name="Picture 4"/>
          <p:cNvPicPr>
            <a:picLocks noGrp="1" noChangeAspect="1" noChangeArrowheads="1"/>
          </p:cNvPicPr>
          <p:nvPr>
            <p:ph sz="quarter" idx="1"/>
          </p:nvPr>
        </p:nvPicPr>
        <p:blipFill>
          <a:blip r:embed="rId2" cstate="print"/>
          <a:srcRect/>
          <a:stretch>
            <a:fillRect/>
          </a:stretch>
        </p:blipFill>
        <p:spPr bwMode="auto">
          <a:xfrm>
            <a:off x="3347864" y="2708920"/>
            <a:ext cx="5178479" cy="3247231"/>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smtClean="0"/>
              <a:t>The Bernoulli's Principal</a:t>
            </a:r>
          </a:p>
          <a:p>
            <a:r>
              <a:rPr lang="en-CA" dirty="0" smtClean="0"/>
              <a:t>And</a:t>
            </a:r>
          </a:p>
          <a:p>
            <a:r>
              <a:rPr lang="en-CA" dirty="0" smtClean="0"/>
              <a:t>The effect of the Keel</a:t>
            </a:r>
          </a:p>
        </p:txBody>
      </p:sp>
      <p:sp>
        <p:nvSpPr>
          <p:cNvPr id="3" name="Title 2"/>
          <p:cNvSpPr>
            <a:spLocks noGrp="1"/>
          </p:cNvSpPr>
          <p:nvPr>
            <p:ph type="title"/>
          </p:nvPr>
        </p:nvSpPr>
        <p:spPr/>
        <p:txBody>
          <a:bodyPr>
            <a:normAutofit/>
          </a:bodyPr>
          <a:lstStyle/>
          <a:p>
            <a:r>
              <a:rPr lang="en-CA" sz="4400" b="1" dirty="0" smtClean="0">
                <a:solidFill>
                  <a:schemeClr val="bg1"/>
                </a:solidFill>
              </a:rPr>
              <a:t>The Principals of Sailing Upwind</a:t>
            </a:r>
            <a:endParaRPr lang="en-CA" b="1" dirty="0">
              <a:solidFill>
                <a:schemeClr val="bg1"/>
              </a:solidFill>
            </a:endParaRPr>
          </a:p>
        </p:txBody>
      </p:sp>
      <p:pic>
        <p:nvPicPr>
          <p:cNvPr id="4" name="Picture 3"/>
          <p:cNvPicPr>
            <a:picLocks noChangeAspect="1"/>
          </p:cNvPicPr>
          <p:nvPr/>
        </p:nvPicPr>
        <p:blipFill>
          <a:blip r:embed="rId2" cstate="print"/>
          <a:stretch>
            <a:fillRect/>
          </a:stretch>
        </p:blipFill>
        <p:spPr>
          <a:xfrm>
            <a:off x="2123728" y="4149080"/>
            <a:ext cx="5040559" cy="2164821"/>
          </a:xfrm>
          <a:prstGeom prst="rect">
            <a:avLst/>
          </a:prstGeom>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9144000" cy="1296144"/>
          </a:xfrm>
        </p:spPr>
        <p:txBody>
          <a:bodyPr>
            <a:normAutofit/>
          </a:bodyPr>
          <a:lstStyle/>
          <a:p>
            <a:r>
              <a:rPr lang="en-CA" sz="3600" b="1" dirty="0" smtClean="0">
                <a:solidFill>
                  <a:schemeClr val="accent1"/>
                </a:solidFill>
              </a:rPr>
              <a:t>Sailing Directly Upwind </a:t>
            </a:r>
            <a:br>
              <a:rPr lang="en-CA" sz="3600" b="1" dirty="0" smtClean="0">
                <a:solidFill>
                  <a:schemeClr val="accent1"/>
                </a:solidFill>
              </a:rPr>
            </a:br>
            <a:r>
              <a:rPr lang="en-CA" sz="2800" dirty="0" smtClean="0">
                <a:solidFill>
                  <a:schemeClr val="accent1"/>
                </a:solidFill>
              </a:rPr>
              <a:t>(Bernoulli’s Principal)</a:t>
            </a:r>
            <a:endParaRPr lang="en-CA" sz="2800" dirty="0">
              <a:solidFill>
                <a:schemeClr val="accent1"/>
              </a:solidFill>
            </a:endParaRP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329531" y="1689100"/>
            <a:ext cx="6448425" cy="424815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52" y="0"/>
            <a:ext cx="9937104" cy="1124744"/>
          </a:xfrm>
        </p:spPr>
        <p:txBody>
          <a:bodyPr>
            <a:noAutofit/>
          </a:bodyPr>
          <a:lstStyle/>
          <a:p>
            <a:r>
              <a:rPr lang="en-CA" sz="3600" b="1" dirty="0" smtClean="0">
                <a:solidFill>
                  <a:schemeClr val="accent1"/>
                </a:solidFill>
              </a:rPr>
              <a:t>Sailing Directly Upwind </a:t>
            </a:r>
            <a:r>
              <a:rPr lang="en-CA" sz="3200" b="1" dirty="0" smtClean="0">
                <a:solidFill>
                  <a:schemeClr val="accent1"/>
                </a:solidFill>
              </a:rPr>
              <a:t/>
            </a:r>
            <a:br>
              <a:rPr lang="en-CA" sz="3200" b="1" dirty="0" smtClean="0">
                <a:solidFill>
                  <a:schemeClr val="accent1"/>
                </a:solidFill>
              </a:rPr>
            </a:br>
            <a:r>
              <a:rPr lang="en-CA" sz="2400" b="1" dirty="0" smtClean="0">
                <a:solidFill>
                  <a:schemeClr val="accent1"/>
                </a:solidFill>
              </a:rPr>
              <a:t>(</a:t>
            </a:r>
            <a:r>
              <a:rPr lang="en-CA" sz="2400" dirty="0" smtClean="0">
                <a:solidFill>
                  <a:schemeClr val="accent1"/>
                </a:solidFill>
              </a:rPr>
              <a:t>Bernoulli’s Principal + Keel</a:t>
            </a:r>
            <a:r>
              <a:rPr lang="en-CA" sz="2400" b="1" dirty="0" smtClean="0">
                <a:solidFill>
                  <a:schemeClr val="accent1"/>
                </a:solidFill>
              </a:rPr>
              <a:t>)</a:t>
            </a:r>
            <a:endParaRPr lang="en-CA" sz="2400" dirty="0"/>
          </a:p>
        </p:txBody>
      </p:sp>
      <p:pic>
        <p:nvPicPr>
          <p:cNvPr id="3075" name="Picture 3"/>
          <p:cNvPicPr>
            <a:picLocks noGrp="1" noChangeAspect="1" noChangeArrowheads="1"/>
          </p:cNvPicPr>
          <p:nvPr>
            <p:ph sz="quarter" idx="1"/>
          </p:nvPr>
        </p:nvPicPr>
        <p:blipFill>
          <a:blip r:embed="rId2" cstate="print"/>
          <a:srcRect/>
          <a:stretch>
            <a:fillRect/>
          </a:stretch>
        </p:blipFill>
        <p:spPr bwMode="auto">
          <a:xfrm>
            <a:off x="2483768" y="1628800"/>
            <a:ext cx="3950339" cy="4589017"/>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5572101" y="3004965"/>
            <a:ext cx="5832645" cy="920080"/>
          </a:xfrm>
        </p:spPr>
        <p:txBody>
          <a:bodyPr/>
          <a:lstStyle/>
          <a:p>
            <a:pPr algn="ctr"/>
            <a:r>
              <a:rPr lang="en-CA" sz="4800" dirty="0" smtClean="0"/>
              <a:t>Formulas </a:t>
            </a:r>
            <a:endParaRPr lang="en-CA" sz="4800" dirty="0"/>
          </a:p>
        </p:txBody>
      </p:sp>
      <p:sp>
        <p:nvSpPr>
          <p:cNvPr id="4" name="Text Placeholder 3"/>
          <p:cNvSpPr>
            <a:spLocks noGrp="1"/>
          </p:cNvSpPr>
          <p:nvPr>
            <p:ph type="body" sz="half" idx="2"/>
          </p:nvPr>
        </p:nvSpPr>
        <p:spPr/>
        <p:txBody>
          <a:bodyPr>
            <a:normAutofit/>
          </a:bodyPr>
          <a:lstStyle/>
          <a:p>
            <a:r>
              <a:rPr lang="en-CA" dirty="0" smtClean="0"/>
              <a:t> </a:t>
            </a:r>
            <a:r>
              <a:rPr lang="en-CA" b="1" dirty="0" smtClean="0"/>
              <a:t>v</a:t>
            </a:r>
            <a:r>
              <a:rPr lang="en-CA" baseline="-25000" dirty="0" smtClean="0"/>
              <a:t>i </a:t>
            </a:r>
            <a:r>
              <a:rPr lang="en-CA" dirty="0" smtClean="0"/>
              <a:t>=Initial Velocity</a:t>
            </a:r>
            <a:endParaRPr lang="en-CA" baseline="-25000" dirty="0" smtClean="0"/>
          </a:p>
          <a:p>
            <a:r>
              <a:rPr lang="en-CA" dirty="0" smtClean="0"/>
              <a:t> </a:t>
            </a:r>
            <a:r>
              <a:rPr lang="en-CA" b="1" dirty="0" err="1" smtClean="0"/>
              <a:t>v</a:t>
            </a:r>
            <a:r>
              <a:rPr lang="en-CA" baseline="-25000" dirty="0" err="1" smtClean="0"/>
              <a:t>f</a:t>
            </a:r>
            <a:r>
              <a:rPr lang="en-CA" baseline="-25000" dirty="0" smtClean="0"/>
              <a:t> </a:t>
            </a:r>
            <a:r>
              <a:rPr lang="en-CA" dirty="0" smtClean="0"/>
              <a:t>= Final Velocity</a:t>
            </a:r>
          </a:p>
          <a:p>
            <a:r>
              <a:rPr lang="en-CA" dirty="0" smtClean="0">
                <a:sym typeface="Symbol"/>
              </a:rPr>
              <a:t></a:t>
            </a:r>
            <a:r>
              <a:rPr lang="en-CA" dirty="0" smtClean="0"/>
              <a:t>v = Change of Velocity </a:t>
            </a:r>
          </a:p>
          <a:p>
            <a:r>
              <a:rPr lang="en-CA" dirty="0" smtClean="0"/>
              <a:t>Acceleration of the air is </a:t>
            </a:r>
            <a:r>
              <a:rPr lang="en-CA" b="1" dirty="0" err="1" smtClean="0"/>
              <a:t>a</a:t>
            </a:r>
            <a:r>
              <a:rPr lang="en-CA" baseline="-25000" dirty="0" err="1" smtClean="0"/>
              <a:t>a</a:t>
            </a:r>
            <a:r>
              <a:rPr lang="en-CA" dirty="0" smtClean="0"/>
              <a:t> =</a:t>
            </a:r>
            <a:r>
              <a:rPr lang="en-CA" baseline="-25000" dirty="0" smtClean="0"/>
              <a:t> </a:t>
            </a:r>
            <a:r>
              <a:rPr lang="en-CA" dirty="0" smtClean="0">
                <a:sym typeface="Symbol"/>
              </a:rPr>
              <a:t></a:t>
            </a:r>
            <a:r>
              <a:rPr lang="en-CA" b="1" dirty="0" smtClean="0"/>
              <a:t>v</a:t>
            </a:r>
            <a:r>
              <a:rPr lang="en-CA" dirty="0" smtClean="0"/>
              <a:t>/</a:t>
            </a:r>
            <a:r>
              <a:rPr lang="en-CA" dirty="0" smtClean="0">
                <a:sym typeface="Symbol"/>
              </a:rPr>
              <a:t></a:t>
            </a:r>
            <a:r>
              <a:rPr lang="en-CA" dirty="0" smtClean="0"/>
              <a:t>t</a:t>
            </a:r>
          </a:p>
          <a:p>
            <a:r>
              <a:rPr lang="en-CA" b="1" dirty="0" err="1" smtClean="0"/>
              <a:t>F</a:t>
            </a:r>
            <a:r>
              <a:rPr lang="en-CA" baseline="-25000" dirty="0" err="1" smtClean="0"/>
              <a:t>a</a:t>
            </a:r>
            <a:r>
              <a:rPr lang="en-CA" dirty="0" smtClean="0"/>
              <a:t> = Force that sails exert on the air</a:t>
            </a:r>
          </a:p>
          <a:p>
            <a:r>
              <a:rPr lang="en-CA" dirty="0" smtClean="0"/>
              <a:t>  </a:t>
            </a:r>
            <a:r>
              <a:rPr lang="en-CA" b="1" dirty="0" smtClean="0"/>
              <a:t>F</a:t>
            </a:r>
            <a:r>
              <a:rPr lang="en-CA" dirty="0" smtClean="0"/>
              <a:t> = m</a:t>
            </a:r>
            <a:r>
              <a:rPr lang="en-CA" b="1" dirty="0" smtClean="0"/>
              <a:t>a                   </a:t>
            </a:r>
            <a:r>
              <a:rPr lang="en-CA" dirty="0" smtClean="0"/>
              <a:t>Newton's second law</a:t>
            </a:r>
          </a:p>
          <a:p>
            <a:r>
              <a:rPr lang="en-CA" b="1" dirty="0" err="1" smtClean="0"/>
              <a:t>F</a:t>
            </a:r>
            <a:r>
              <a:rPr lang="en-CA" baseline="-25000" dirty="0" err="1" smtClean="0"/>
              <a:t>w</a:t>
            </a:r>
            <a:r>
              <a:rPr lang="en-CA" dirty="0" smtClean="0"/>
              <a:t> = Force that the wind exerts on the sails</a:t>
            </a:r>
          </a:p>
          <a:p>
            <a:r>
              <a:rPr lang="en-CA" b="1" dirty="0" err="1" smtClean="0"/>
              <a:t>F</a:t>
            </a:r>
            <a:r>
              <a:rPr lang="en-CA" baseline="-25000" dirty="0" err="1" smtClean="0"/>
              <a:t>k</a:t>
            </a:r>
            <a:r>
              <a:rPr lang="en-CA" dirty="0" smtClean="0"/>
              <a:t> = Force on the keel</a:t>
            </a:r>
          </a:p>
          <a:p>
            <a:r>
              <a:rPr lang="en-CA" b="1" dirty="0" err="1" smtClean="0"/>
              <a:t>F</a:t>
            </a:r>
            <a:r>
              <a:rPr lang="en-CA" baseline="-25000" dirty="0" err="1" smtClean="0"/>
              <a:t>d</a:t>
            </a:r>
            <a:r>
              <a:rPr lang="en-CA" dirty="0" smtClean="0"/>
              <a:t> = Drag force </a:t>
            </a:r>
          </a:p>
          <a:p>
            <a:r>
              <a:rPr lang="en-CA" b="1" dirty="0" err="1" smtClean="0"/>
              <a:t>F</a:t>
            </a:r>
            <a:r>
              <a:rPr lang="en-CA" baseline="-25000" dirty="0" err="1" smtClean="0"/>
              <a:t>w</a:t>
            </a:r>
            <a:r>
              <a:rPr lang="en-CA" dirty="0" smtClean="0"/>
              <a:t> = -{</a:t>
            </a:r>
            <a:r>
              <a:rPr lang="en-CA" b="1" dirty="0" err="1" smtClean="0"/>
              <a:t>F</a:t>
            </a:r>
            <a:r>
              <a:rPr lang="en-CA" baseline="-25000" dirty="0" err="1" smtClean="0"/>
              <a:t>k</a:t>
            </a:r>
            <a:r>
              <a:rPr lang="en-CA" dirty="0" smtClean="0"/>
              <a:t> + </a:t>
            </a:r>
            <a:r>
              <a:rPr lang="en-CA" b="1" dirty="0" err="1" smtClean="0"/>
              <a:t>F</a:t>
            </a:r>
            <a:r>
              <a:rPr lang="en-CA" baseline="-25000" dirty="0" err="1" smtClean="0"/>
              <a:t>d</a:t>
            </a:r>
            <a:r>
              <a:rPr lang="en-CA" dirty="0" smtClean="0"/>
              <a:t>}</a:t>
            </a:r>
          </a:p>
          <a:p>
            <a:endParaRPr lang="en-CA" dirty="0"/>
          </a:p>
        </p:txBody>
      </p:sp>
      <p:pic>
        <p:nvPicPr>
          <p:cNvPr id="4098" name="Picture 2"/>
          <p:cNvPicPr>
            <a:picLocks noChangeAspect="1" noChangeArrowheads="1"/>
          </p:cNvPicPr>
          <p:nvPr/>
        </p:nvPicPr>
        <p:blipFill>
          <a:blip r:embed="rId2" cstate="print"/>
          <a:srcRect/>
          <a:stretch>
            <a:fillRect/>
          </a:stretch>
        </p:blipFill>
        <p:spPr bwMode="auto">
          <a:xfrm>
            <a:off x="4139952" y="620688"/>
            <a:ext cx="3142109" cy="5628474"/>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0" y="2636912"/>
            <a:ext cx="9143999" cy="3024336"/>
          </a:xfrm>
        </p:spPr>
        <p:txBody>
          <a:bodyPr>
            <a:normAutofit/>
          </a:bodyPr>
          <a:lstStyle/>
          <a:p>
            <a:pPr marL="285750" indent="-285750"/>
            <a:r>
              <a:rPr lang="en-CA" sz="1800" dirty="0" smtClean="0"/>
              <a:t>sailing into the wind is possible when the sail is at an angle of at least 45 degrees to the oncoming wind causing the wind to change direction. The boat will move forward because the keel, of the boat acts to the water as the sail acts to the wind. The force on the sail is opposed by the force on the keel.</a:t>
            </a:r>
            <a:endParaRPr lang="en-US" sz="1800" dirty="0"/>
          </a:p>
        </p:txBody>
      </p:sp>
      <p:sp>
        <p:nvSpPr>
          <p:cNvPr id="3" name="Title 2"/>
          <p:cNvSpPr>
            <a:spLocks noGrp="1"/>
          </p:cNvSpPr>
          <p:nvPr>
            <p:ph type="title"/>
          </p:nvPr>
        </p:nvSpPr>
        <p:spPr/>
        <p:txBody>
          <a:bodyPr/>
          <a:lstStyle/>
          <a:p>
            <a:r>
              <a:rPr lang="en-US" b="1" dirty="0" smtClean="0"/>
              <a:t>“How can a sailboat sail into the wind?”</a:t>
            </a:r>
            <a:endParaRPr lang="en-US" b="1" dirty="0"/>
          </a:p>
        </p:txBody>
      </p:sp>
      <p:pic>
        <p:nvPicPr>
          <p:cNvPr id="5122" name="Picture 2"/>
          <p:cNvPicPr>
            <a:picLocks noChangeAspect="1" noChangeArrowheads="1"/>
          </p:cNvPicPr>
          <p:nvPr/>
        </p:nvPicPr>
        <p:blipFill>
          <a:blip r:embed="rId2" cstate="print"/>
          <a:srcRect/>
          <a:stretch>
            <a:fillRect/>
          </a:stretch>
        </p:blipFill>
        <p:spPr bwMode="auto">
          <a:xfrm>
            <a:off x="3347864" y="4653136"/>
            <a:ext cx="3024336" cy="1734569"/>
          </a:xfrm>
          <a:prstGeom prst="rect">
            <a:avLst/>
          </a:prstGeom>
          <a:noFill/>
          <a:ln w="9525">
            <a:noFill/>
            <a:miter lim="800000"/>
            <a:headEnd/>
            <a:tailEnd/>
          </a:ln>
        </p:spPr>
      </p:pic>
    </p:spTree>
    <p:extLst>
      <p:ext uri="{BB962C8B-B14F-4D97-AF65-F5344CB8AC3E}">
        <p14:creationId xmlns:p14="http://schemas.microsoft.com/office/powerpoint/2010/main" val="4168805433"/>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48880"/>
            <a:ext cx="2952328" cy="2298576"/>
          </a:xfrm>
        </p:spPr>
        <p:txBody>
          <a:bodyPr/>
          <a:lstStyle/>
          <a:p>
            <a:pPr algn="ctr"/>
            <a:r>
              <a:rPr lang="en-US" sz="6600" dirty="0" smtClean="0"/>
              <a:t>Thank You</a:t>
            </a:r>
            <a:endParaRPr lang="en-CA" sz="6000" dirty="0"/>
          </a:p>
        </p:txBody>
      </p:sp>
      <p:pic>
        <p:nvPicPr>
          <p:cNvPr id="7170" name="Picture 2"/>
          <p:cNvPicPr>
            <a:picLocks noGrp="1" noChangeAspect="1" noChangeArrowheads="1"/>
          </p:cNvPicPr>
          <p:nvPr>
            <p:ph sz="quarter" idx="1"/>
          </p:nvPr>
        </p:nvPicPr>
        <p:blipFill>
          <a:blip r:embed="rId2" cstate="print"/>
          <a:srcRect/>
          <a:stretch>
            <a:fillRect/>
          </a:stretch>
        </p:blipFill>
        <p:spPr bwMode="auto">
          <a:xfrm>
            <a:off x="3131840" y="576119"/>
            <a:ext cx="5472608" cy="5789205"/>
          </a:xfrm>
          <a:prstGeom prst="rect">
            <a:avLst/>
          </a:prstGeom>
          <a:noFill/>
          <a:ln w="9525">
            <a:noFill/>
            <a:miter lim="800000"/>
            <a:headEnd/>
            <a:tailEnd/>
          </a:ln>
        </p:spPr>
      </p:pic>
      <p:sp>
        <p:nvSpPr>
          <p:cNvPr id="6" name="Rectangle 5"/>
          <p:cNvSpPr/>
          <p:nvPr/>
        </p:nvSpPr>
        <p:spPr>
          <a:xfrm>
            <a:off x="3923928" y="4941168"/>
            <a:ext cx="576064" cy="288032"/>
          </a:xfrm>
          <a:prstGeom prst="rect">
            <a:avLst/>
          </a:prstGeom>
          <a:solidFill>
            <a:srgbClr val="71C8D9"/>
          </a:solidFill>
          <a:ln>
            <a:solidFill>
              <a:srgbClr val="71C8D9"/>
            </a:solidFill>
          </a:ln>
          <a:effectLst>
            <a:outerShdw blurRad="50800" dist="25400" dir="5400000" rotWithShape="0">
              <a:srgbClr val="000000">
                <a:alpha val="45000"/>
              </a:srgbClr>
            </a:outerShdw>
            <a:softEdge rad="12700"/>
          </a:effectLst>
          <a:scene3d>
            <a:camera prst="orthographicFront" fov="0">
              <a:rot lat="0" lon="0" rev="0"/>
            </a:camera>
            <a:lightRig rig="threePt" dir="t">
              <a:rot lat="0" lon="0" rev="0"/>
            </a:lightRig>
          </a:scene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a:p>
        </p:txBody>
      </p:sp>
      <p:sp>
        <p:nvSpPr>
          <p:cNvPr id="7" name="TextBox 6"/>
          <p:cNvSpPr txBox="1"/>
          <p:nvPr/>
        </p:nvSpPr>
        <p:spPr>
          <a:xfrm>
            <a:off x="3923928" y="4869160"/>
            <a:ext cx="648072" cy="307777"/>
          </a:xfrm>
          <a:prstGeom prst="rect">
            <a:avLst/>
          </a:prstGeom>
          <a:noFill/>
        </p:spPr>
        <p:txBody>
          <a:bodyPr wrap="square" rtlCol="0">
            <a:spAutoFit/>
          </a:bodyPr>
          <a:lstStyle/>
          <a:p>
            <a:r>
              <a:rPr lang="en-CA" sz="1400" dirty="0" smtClean="0">
                <a:solidFill>
                  <a:srgbClr val="003DB8"/>
                </a:solidFill>
                <a:latin typeface="Rockwell Condensed" pitchFamily="18" charset="0"/>
              </a:rPr>
              <a:t>freaking</a:t>
            </a:r>
            <a:endParaRPr lang="en-CA" sz="1400" dirty="0">
              <a:solidFill>
                <a:srgbClr val="003DB8"/>
              </a:solidFill>
              <a:latin typeface="Rockwell Condensed" pitchFamily="18" charset="0"/>
            </a:endParaRPr>
          </a:p>
        </p:txBody>
      </p:sp>
      <p:sp>
        <p:nvSpPr>
          <p:cNvPr id="8" name="Rectangle 7"/>
          <p:cNvSpPr/>
          <p:nvPr/>
        </p:nvSpPr>
        <p:spPr>
          <a:xfrm>
            <a:off x="4139952" y="2564904"/>
            <a:ext cx="216024" cy="144016"/>
          </a:xfrm>
          <a:prstGeom prst="rect">
            <a:avLst/>
          </a:prstGeom>
          <a:solidFill>
            <a:srgbClr val="71C8D9"/>
          </a:solidFill>
          <a:ln>
            <a:solidFill>
              <a:srgbClr val="71C8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3995936" y="3501008"/>
            <a:ext cx="288032" cy="144016"/>
          </a:xfrm>
          <a:prstGeom prst="rect">
            <a:avLst/>
          </a:prstGeom>
          <a:solidFill>
            <a:srgbClr val="71C8D9"/>
          </a:solidFill>
          <a:ln>
            <a:solidFill>
              <a:srgbClr val="71C8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881</TotalTime>
  <Words>132</Words>
  <Application>Microsoft Office PowerPoint</Application>
  <PresentationFormat>On-screen Show (4:3)</PresentationFormat>
  <Paragraphs>45</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Georgia</vt:lpstr>
      <vt:lpstr>Rockwell Condensed</vt:lpstr>
      <vt:lpstr>Symbol</vt:lpstr>
      <vt:lpstr>Wingdings</vt:lpstr>
      <vt:lpstr>Wingdings 2</vt:lpstr>
      <vt:lpstr>Civic</vt:lpstr>
      <vt:lpstr>The Physics of Everyday  Life: Sailing “How can a sailboat sail into the wind?”</vt:lpstr>
      <vt:lpstr>PowerPoint Presentation</vt:lpstr>
      <vt:lpstr>Aerodynamics 101</vt:lpstr>
      <vt:lpstr>The Principals of Sailing Upwind</vt:lpstr>
      <vt:lpstr>Sailing Directly Upwind  (Bernoulli’s Principal)</vt:lpstr>
      <vt:lpstr>Sailing Directly Upwind  (Bernoulli’s Principal + Keel)</vt:lpstr>
      <vt:lpstr>Formulas </vt:lpstr>
      <vt:lpstr>“How can a sailboat sail into the wind?”</vt:lpstr>
      <vt:lpstr>Thank You</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Physics of Sailing</dc:title>
  <dc:creator>Michelle</dc:creator>
  <cp:lastModifiedBy>Michelle Cooper</cp:lastModifiedBy>
  <cp:revision>86</cp:revision>
  <dcterms:created xsi:type="dcterms:W3CDTF">2015-11-29T21:08:27Z</dcterms:created>
  <dcterms:modified xsi:type="dcterms:W3CDTF">2016-01-22T19:47:34Z</dcterms:modified>
</cp:coreProperties>
</file>