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5" autoAdjust="0"/>
    <p:restoredTop sz="93261" autoAdjust="0"/>
  </p:normalViewPr>
  <p:slideViewPr>
    <p:cSldViewPr snapToGrid="0">
      <p:cViewPr varScale="1">
        <p:scale>
          <a:sx n="65" d="100"/>
          <a:sy n="65" d="100"/>
        </p:scale>
        <p:origin x="66" y="162"/>
      </p:cViewPr>
      <p:guideLst/>
    </p:cSldViewPr>
  </p:slideViewPr>
  <p:outlineViewPr>
    <p:cViewPr>
      <p:scale>
        <a:sx n="33" d="100"/>
        <a:sy n="33" d="100"/>
      </p:scale>
      <p:origin x="0" y="-42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Taxonomy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Classifying organism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4276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Dichotomous key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Dichotomous key is a tool used for identifying unfamiliar organisms</a:t>
            </a:r>
          </a:p>
          <a:p>
            <a:r>
              <a:rPr lang="en-CA" sz="3200" dirty="0"/>
              <a:t>A dichotomous key is a written set of choices that leads to the name of an organism</a:t>
            </a:r>
            <a:r>
              <a:rPr lang="en-CA" sz="3200" dirty="0" smtClean="0"/>
              <a:t>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84932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571" y="876300"/>
            <a:ext cx="9613861" cy="857250"/>
          </a:xfrm>
        </p:spPr>
        <p:txBody>
          <a:bodyPr>
            <a:normAutofit fontScale="90000"/>
          </a:bodyPr>
          <a:lstStyle/>
          <a:p>
            <a:r>
              <a:rPr lang="en-CA" sz="2700" dirty="0" smtClean="0"/>
              <a:t/>
            </a:r>
            <a:br>
              <a:rPr lang="en-CA" sz="2700" dirty="0" smtClean="0"/>
            </a:br>
            <a:r>
              <a:rPr lang="en-CA" sz="2700" dirty="0" smtClean="0"/>
              <a:t>Consider </a:t>
            </a:r>
            <a:r>
              <a:rPr lang="en-CA" sz="2700" dirty="0"/>
              <a:t>the following animals. They are all related, but each is a separate species. Use the dichotomous key below to determine the species of each.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1047273"/>
              </p:ext>
            </p:extLst>
          </p:nvPr>
        </p:nvGraphicFramePr>
        <p:xfrm>
          <a:off x="323850" y="2006325"/>
          <a:ext cx="5163401" cy="4458797"/>
        </p:xfrm>
        <a:graphic>
          <a:graphicData uri="http://schemas.openxmlformats.org/drawingml/2006/table">
            <a:tbl>
              <a:tblPr firstRow="1" firstCol="1" bandRow="1">
                <a:tableStyleId>{306799F8-075E-4A3A-A7F6-7FBC6576F1A4}</a:tableStyleId>
              </a:tblPr>
              <a:tblGrid>
                <a:gridCol w="306148"/>
                <a:gridCol w="4857253"/>
              </a:tblGrid>
              <a:tr h="5243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1.</a:t>
                      </a:r>
                      <a:endParaRPr lang="en-C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Has </a:t>
                      </a:r>
                      <a:r>
                        <a:rPr lang="en-CA" sz="1800" dirty="0" smtClean="0">
                          <a:solidFill>
                            <a:schemeClr val="bg1"/>
                          </a:solidFill>
                          <a:effectLst/>
                        </a:rPr>
                        <a:t>grayish</a:t>
                      </a:r>
                      <a:r>
                        <a:rPr lang="en-CA" sz="1800" baseline="0" dirty="0" smtClean="0">
                          <a:solidFill>
                            <a:schemeClr val="bg1"/>
                          </a:solidFill>
                          <a:effectLst/>
                        </a:rPr>
                        <a:t> blue</a:t>
                      </a:r>
                      <a:r>
                        <a:rPr lang="en-CA" sz="18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colored body ......go to 2</a:t>
                      </a:r>
                      <a:endParaRPr lang="en-C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</a:tr>
              <a:tr h="32047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731" marR="41731" marT="41731" marB="417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solidFill>
                            <a:schemeClr val="bg1"/>
                          </a:solidFill>
                          <a:effectLst/>
                        </a:rPr>
                        <a:t>Has purple colored body ..... go to 4</a:t>
                      </a:r>
                      <a:endParaRPr lang="en-C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</a:tr>
              <a:tr h="5243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2.</a:t>
                      </a:r>
                      <a:endParaRPr lang="en-C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solidFill>
                            <a:schemeClr val="bg1"/>
                          </a:solidFill>
                          <a:effectLst/>
                        </a:rPr>
                        <a:t>Has 4 legs .....go to 3</a:t>
                      </a:r>
                      <a:endParaRPr lang="en-C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</a:tr>
              <a:tr h="32047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731" marR="41731" marT="41731" marB="417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solidFill>
                            <a:schemeClr val="bg1"/>
                          </a:solidFill>
                          <a:effectLst/>
                        </a:rPr>
                        <a:t>Has 8 legs .......... Deerus octagis</a:t>
                      </a:r>
                      <a:endParaRPr lang="en-C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</a:tr>
              <a:tr h="49205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3.</a:t>
                      </a:r>
                      <a:endParaRPr lang="en-C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solidFill>
                            <a:schemeClr val="bg1"/>
                          </a:solidFill>
                          <a:effectLst/>
                        </a:rPr>
                        <a:t>Has a tail ........ Deerus pestis</a:t>
                      </a:r>
                      <a:endParaRPr lang="en-C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</a:tr>
              <a:tr h="32047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731" marR="41731" marT="41731" marB="417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solidFill>
                            <a:schemeClr val="bg1"/>
                          </a:solidFill>
                          <a:effectLst/>
                        </a:rPr>
                        <a:t>Does not have a tail ..... Deerus magnus</a:t>
                      </a:r>
                      <a:endParaRPr lang="en-C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</a:tr>
              <a:tr h="5243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4.</a:t>
                      </a:r>
                      <a:endParaRPr lang="en-C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solidFill>
                            <a:schemeClr val="bg1"/>
                          </a:solidFill>
                          <a:effectLst/>
                        </a:rPr>
                        <a:t>Has a pointy hump ...... Deerus humpis</a:t>
                      </a:r>
                      <a:endParaRPr lang="en-C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</a:tr>
              <a:tr h="32047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CA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731" marR="41731" marT="41731" marB="417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solidFill>
                            <a:schemeClr val="bg1"/>
                          </a:solidFill>
                          <a:effectLst/>
                        </a:rPr>
                        <a:t>Does not have a pointy hump.....go to 5</a:t>
                      </a:r>
                      <a:endParaRPr lang="en-CA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</a:tr>
              <a:tr h="2887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5.</a:t>
                      </a:r>
                      <a:endParaRPr lang="en-C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C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Has ears .........</a:t>
                      </a:r>
                      <a:r>
                        <a:rPr lang="en-CA" sz="1800" dirty="0" err="1">
                          <a:solidFill>
                            <a:schemeClr val="bg1"/>
                          </a:solidFill>
                          <a:effectLst/>
                        </a:rPr>
                        <a:t>Deerus</a:t>
                      </a: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CA" sz="1800" dirty="0" err="1">
                          <a:solidFill>
                            <a:schemeClr val="bg1"/>
                          </a:solidFill>
                          <a:effectLst/>
                        </a:rPr>
                        <a:t>purplinis</a:t>
                      </a:r>
                      <a:endParaRPr lang="en-C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</a:tr>
              <a:tr h="32047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Does not have ears ......</a:t>
                      </a:r>
                      <a:r>
                        <a:rPr lang="en-CA" sz="1800" dirty="0" err="1">
                          <a:solidFill>
                            <a:schemeClr val="bg1"/>
                          </a:solidFill>
                          <a:effectLst/>
                        </a:rPr>
                        <a:t>Deerus</a:t>
                      </a:r>
                      <a:r>
                        <a:rPr lang="en-CA" sz="18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CA" sz="1800" dirty="0" err="1">
                          <a:solidFill>
                            <a:schemeClr val="bg1"/>
                          </a:solidFill>
                          <a:effectLst/>
                        </a:rPr>
                        <a:t>deafus</a:t>
                      </a:r>
                      <a:endParaRPr lang="en-CA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31" marR="41731" marT="41731" marB="41731" anchor="ctr"/>
                </a:tc>
              </a:tr>
            </a:tbl>
          </a:graphicData>
        </a:graphic>
      </p:graphicFrame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08700" y="2336873"/>
            <a:ext cx="5835650" cy="309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8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Taxonomy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Taxonomy is a field of biology that deals with classifying organisms</a:t>
            </a:r>
          </a:p>
          <a:p>
            <a:r>
              <a:rPr lang="en-CA" dirty="0" smtClean="0"/>
              <a:t>The classification biologist use show the evolutionary relationship of the organisms</a:t>
            </a:r>
          </a:p>
          <a:p>
            <a:r>
              <a:rPr lang="en-CA" dirty="0" smtClean="0"/>
              <a:t>Modern taxonomy uses a binomial nomenclature, which is two scientific names for every organism. </a:t>
            </a:r>
          </a:p>
          <a:p>
            <a:pPr lvl="1"/>
            <a:r>
              <a:rPr lang="en-CA" dirty="0" smtClean="0"/>
              <a:t>Example: </a:t>
            </a:r>
            <a:r>
              <a:rPr lang="en-CA" i="1" dirty="0" smtClean="0"/>
              <a:t>Homo sapiens</a:t>
            </a:r>
          </a:p>
          <a:p>
            <a:r>
              <a:rPr lang="en-CA" dirty="0" smtClean="0"/>
              <a:t>The first name is the genus name and is always capitalize</a:t>
            </a:r>
          </a:p>
          <a:p>
            <a:r>
              <a:rPr lang="en-CA" dirty="0" smtClean="0"/>
              <a:t>The second name is the species all in lowercased letters</a:t>
            </a:r>
          </a:p>
          <a:p>
            <a:r>
              <a:rPr lang="en-CA" dirty="0" smtClean="0"/>
              <a:t>The name should be underline or in italics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681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Why Does Science have weird names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Why can’t we just call a </a:t>
            </a:r>
            <a:r>
              <a:rPr lang="en-CA" i="1" dirty="0"/>
              <a:t>Drosophila melanogaster </a:t>
            </a:r>
            <a:r>
              <a:rPr lang="en-CA" dirty="0" smtClean="0"/>
              <a:t>a fruit fly. Well if you were to travel to China or Germany to complete research on the </a:t>
            </a:r>
            <a:r>
              <a:rPr lang="en-CA" i="1" dirty="0"/>
              <a:t>Drosophila </a:t>
            </a:r>
            <a:r>
              <a:rPr lang="en-CA" i="1" dirty="0" smtClean="0"/>
              <a:t>melanogaster,</a:t>
            </a:r>
            <a:r>
              <a:rPr lang="en-CA" dirty="0" smtClean="0"/>
              <a:t> but called it a fruit fly,  your fellow researchers would have no idea what you are talking  about.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The binomial nomenclature is Universal!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664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Scientific names can be abbreviated by using the capital letter of the genus and a period: Example. </a:t>
            </a:r>
            <a:r>
              <a:rPr lang="en-CA" i="1" dirty="0"/>
              <a:t>P. </a:t>
            </a:r>
            <a:r>
              <a:rPr lang="en-CA" i="1" dirty="0" err="1"/>
              <a:t>leo</a:t>
            </a:r>
            <a:r>
              <a:rPr lang="en-CA" dirty="0"/>
              <a:t> (lion)</a:t>
            </a:r>
          </a:p>
          <a:p>
            <a:r>
              <a:rPr lang="en-CA" dirty="0"/>
              <a:t>Members of the same genus are closely related. </a:t>
            </a:r>
            <a:br>
              <a:rPr lang="en-CA" dirty="0"/>
            </a:br>
            <a:r>
              <a:rPr lang="en-CA" dirty="0"/>
              <a:t>Only members of the same species can interbreed (under natural conditions)</a:t>
            </a:r>
            <a:br>
              <a:rPr lang="en-CA" dirty="0"/>
            </a:br>
            <a:r>
              <a:rPr lang="en-CA" dirty="0"/>
              <a:t>Some hybrids do occur under unnatural conditions: </a:t>
            </a:r>
            <a:r>
              <a:rPr lang="en-CA" dirty="0" smtClean="0"/>
              <a:t>ligers are </a:t>
            </a:r>
            <a:r>
              <a:rPr lang="en-CA" dirty="0"/>
              <a:t>crosses between tigers and lions.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418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Hierarchy of Classification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Carolus Linnaeus came up with a ranking system for organisms.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1010653" y="3320716"/>
            <a:ext cx="40426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Kingdom</a:t>
            </a:r>
          </a:p>
          <a:p>
            <a:r>
              <a:rPr lang="en-CA" sz="2400" dirty="0" smtClean="0"/>
              <a:t>Phylum/Division </a:t>
            </a:r>
          </a:p>
          <a:p>
            <a:r>
              <a:rPr lang="en-CA" sz="2400" dirty="0" smtClean="0"/>
              <a:t>Class </a:t>
            </a:r>
          </a:p>
          <a:p>
            <a:r>
              <a:rPr lang="en-CA" sz="2400" dirty="0" smtClean="0"/>
              <a:t>Order </a:t>
            </a:r>
          </a:p>
          <a:p>
            <a:r>
              <a:rPr lang="en-CA" sz="2400" dirty="0" smtClean="0"/>
              <a:t>Family</a:t>
            </a:r>
          </a:p>
          <a:p>
            <a:r>
              <a:rPr lang="en-CA" sz="2400" dirty="0" smtClean="0"/>
              <a:t>Genus </a:t>
            </a:r>
          </a:p>
          <a:p>
            <a:r>
              <a:rPr lang="en-CA" sz="2400" dirty="0" smtClean="0"/>
              <a:t>Species </a:t>
            </a:r>
          </a:p>
          <a:p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053263" y="3319719"/>
            <a:ext cx="40426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King </a:t>
            </a:r>
          </a:p>
          <a:p>
            <a:r>
              <a:rPr lang="en-CA" sz="2400" dirty="0" smtClean="0"/>
              <a:t>Philip </a:t>
            </a:r>
          </a:p>
          <a:p>
            <a:r>
              <a:rPr lang="en-CA" sz="2400" dirty="0" smtClean="0"/>
              <a:t>Came </a:t>
            </a:r>
          </a:p>
          <a:p>
            <a:r>
              <a:rPr lang="en-CA" sz="2400" dirty="0" smtClean="0"/>
              <a:t>Over </a:t>
            </a:r>
          </a:p>
          <a:p>
            <a:r>
              <a:rPr lang="en-CA" sz="2400" dirty="0" smtClean="0"/>
              <a:t>For </a:t>
            </a:r>
          </a:p>
          <a:p>
            <a:r>
              <a:rPr lang="en-CA" sz="2400" dirty="0" smtClean="0"/>
              <a:t>Good </a:t>
            </a:r>
          </a:p>
          <a:p>
            <a:r>
              <a:rPr lang="en-CA" sz="2400" dirty="0" smtClean="0"/>
              <a:t>Soup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11818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571349"/>
              </p:ext>
            </p:extLst>
          </p:nvPr>
        </p:nvGraphicFramePr>
        <p:xfrm>
          <a:off x="976747" y="753228"/>
          <a:ext cx="9725891" cy="5626789"/>
        </p:xfrm>
        <a:graphic>
          <a:graphicData uri="http://schemas.openxmlformats.org/drawingml/2006/table">
            <a:tbl>
              <a:tblPr firstRow="1" firstCol="1" bandRow="1">
                <a:tableStyleId>{306799F8-075E-4A3A-A7F6-7FBC6576F1A4}</a:tableStyleId>
              </a:tblPr>
              <a:tblGrid>
                <a:gridCol w="2284847"/>
                <a:gridCol w="1740836"/>
                <a:gridCol w="1502279"/>
                <a:gridCol w="1544185"/>
                <a:gridCol w="2653744"/>
              </a:tblGrid>
              <a:tr h="5111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Human 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Cougar 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Tiger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</a:rPr>
                        <a:t>Pintail duck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564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Kingdom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Animalia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Animalia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Animalia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Animalia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952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Phylum/Division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Chordata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Chordata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Chordata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Chordata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952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Class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Mammalia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Mammalia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Mammalia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Aves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952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Order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>
                          <a:effectLst/>
                        </a:rPr>
                        <a:t>Primate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err="1">
                          <a:effectLst/>
                        </a:rPr>
                        <a:t>Carnivora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Carnivora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Anseriformes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564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Family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Homindae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err="1">
                          <a:effectLst/>
                        </a:rPr>
                        <a:t>Felidae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Felidae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Anatidae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564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Genus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Homo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err="1">
                          <a:effectLst/>
                        </a:rPr>
                        <a:t>Felis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err="1">
                          <a:effectLst/>
                        </a:rPr>
                        <a:t>Panthera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Anas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  <a:tr h="564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Species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sapiens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>
                          <a:effectLst/>
                        </a:rPr>
                        <a:t>concolor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err="1">
                          <a:effectLst/>
                        </a:rPr>
                        <a:t>tigris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400" dirty="0" err="1">
                          <a:effectLst/>
                        </a:rPr>
                        <a:t>acuta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75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Modern Evolutionary Classification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949579" cy="4273477"/>
          </a:xfrm>
        </p:spPr>
        <p:txBody>
          <a:bodyPr>
            <a:normAutofit/>
          </a:bodyPr>
          <a:lstStyle/>
          <a:p>
            <a:pPr lvl="0"/>
            <a:r>
              <a:rPr lang="en-CA" dirty="0"/>
              <a:t>Linnaeus grouped species mainly on visible similarities &amp; differences</a:t>
            </a:r>
          </a:p>
          <a:p>
            <a:pPr lvl="0"/>
            <a:r>
              <a:rPr lang="en-CA" dirty="0"/>
              <a:t>Today, taxonomists group organisms into categories that represent lines of evolutionary descent (phylogeny)</a:t>
            </a:r>
          </a:p>
          <a:p>
            <a:r>
              <a:rPr lang="en-CA" dirty="0"/>
              <a:t>Evolutionary relationships among a group of organisms can be shown on a cladogram </a:t>
            </a:r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Similarities </a:t>
            </a:r>
            <a:r>
              <a:rPr lang="en-CA" dirty="0"/>
              <a:t>in DNA and RNA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51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CA" dirty="0"/>
              <a:t>DNA &amp; RNA is similar across all life forms</a:t>
            </a:r>
          </a:p>
          <a:p>
            <a:pPr lvl="0"/>
            <a:r>
              <a:rPr lang="en-CA" dirty="0"/>
              <a:t>Genes of many organisms show important similarities at the molecular level</a:t>
            </a:r>
          </a:p>
          <a:p>
            <a:pPr lvl="0"/>
            <a:r>
              <a:rPr lang="en-CA" dirty="0"/>
              <a:t>DNA shows evolutionary relationships &amp; helps classify organisms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444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21" y="391278"/>
            <a:ext cx="9613861" cy="1080938"/>
          </a:xfrm>
        </p:spPr>
        <p:txBody>
          <a:bodyPr/>
          <a:lstStyle/>
          <a:p>
            <a:r>
              <a:rPr lang="en-CA" dirty="0" smtClean="0"/>
              <a:t>The Six Kingdoms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479149"/>
              </p:ext>
            </p:extLst>
          </p:nvPr>
        </p:nvGraphicFramePr>
        <p:xfrm>
          <a:off x="261221" y="1316878"/>
          <a:ext cx="11115301" cy="550340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932523"/>
                <a:gridCol w="2513598"/>
                <a:gridCol w="2223060"/>
                <a:gridCol w="2223060"/>
                <a:gridCol w="2223060"/>
              </a:tblGrid>
              <a:tr h="745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CA" sz="1800" dirty="0" smtClean="0">
                          <a:effectLst/>
                          <a:latin typeface="Calibri" panose="020F0502020204030204" pitchFamily="34" charset="0"/>
                        </a:rPr>
                        <a:t>Kingdom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number of Cells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energy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cell type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examples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</a:tr>
              <a:tr h="1088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archaebacteria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unicellular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some autotrophic, most chemotrophic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prokaryote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"extremophiles"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</a:tr>
              <a:tr h="75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eubacteria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unicellular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autotrophic and heterotrophic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prokaryote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bacteria, E. coli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</a:tr>
              <a:tr h="421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err="1">
                          <a:effectLst/>
                        </a:rPr>
                        <a:t>fungae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most multicellular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heterotrophic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eukaryote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mushrooms, yeast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</a:tr>
              <a:tr h="421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plantae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multicellular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autotrophic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eukaryote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trees, grass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</a:tr>
              <a:tr h="754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animalia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multicellular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heterotrophic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eukaryote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humans, insects, worms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</a:tr>
              <a:tr h="1088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protista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most unicellular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heterotrophic or autotrophic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>
                          <a:effectLst/>
                        </a:rPr>
                        <a:t>eukaryote</a:t>
                      </a:r>
                      <a:endParaRPr lang="en-C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>
                          <a:effectLst/>
                        </a:rPr>
                        <a:t>ameba, paramecium, algae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2440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58</TotalTime>
  <Words>471</Words>
  <Application>Microsoft Office PowerPoint</Application>
  <PresentationFormat>Widescreen</PresentationFormat>
  <Paragraphs>138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Berlin</vt:lpstr>
      <vt:lpstr>Taxonomy</vt:lpstr>
      <vt:lpstr>Taxonomy</vt:lpstr>
      <vt:lpstr>Why Does Science have weird names</vt:lpstr>
      <vt:lpstr>PowerPoint Presentation</vt:lpstr>
      <vt:lpstr>Hierarchy of Classification</vt:lpstr>
      <vt:lpstr>PowerPoint Presentation</vt:lpstr>
      <vt:lpstr>Modern Evolutionary Classification</vt:lpstr>
      <vt:lpstr>PowerPoint Presentation</vt:lpstr>
      <vt:lpstr>The Six Kingdoms </vt:lpstr>
      <vt:lpstr>Dichotomous key</vt:lpstr>
      <vt:lpstr> Consider the following animals. They are all related, but each is a separate species. Use the dichotomous key below to determine the species of each. </vt:lpstr>
    </vt:vector>
  </TitlesOfParts>
  <Company>GSSD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Taxonomy</dc:title>
  <dc:creator>Meghan Clancy</dc:creator>
  <cp:lastModifiedBy>Vanessa Warnock</cp:lastModifiedBy>
  <cp:revision>7</cp:revision>
  <dcterms:created xsi:type="dcterms:W3CDTF">2016-04-07T13:21:55Z</dcterms:created>
  <dcterms:modified xsi:type="dcterms:W3CDTF">2016-05-03T19:17:48Z</dcterms:modified>
</cp:coreProperties>
</file>