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2" r:id="rId33"/>
    <p:sldId id="291" r:id="rId34"/>
    <p:sldId id="290" r:id="rId35"/>
    <p:sldId id="293" r:id="rId36"/>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5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321844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8254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51675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51125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48555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3484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84115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39504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1398860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339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429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47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294942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837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68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171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370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132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572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6660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415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1386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816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extLst>
      <p:ext uri="{BB962C8B-B14F-4D97-AF65-F5344CB8AC3E}">
        <p14:creationId xmlns:p14="http://schemas.microsoft.com/office/powerpoint/2010/main" val="3558667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485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43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622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0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56809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rtl="0">
              <a:spcBef>
                <a:spcPts val="0"/>
              </a:spcBef>
              <a:buNone/>
            </a:pPr>
            <a:endParaRPr sz="1466"/>
          </a:p>
        </p:txBody>
      </p:sp>
    </p:spTree>
    <p:extLst>
      <p:ext uri="{BB962C8B-B14F-4D97-AF65-F5344CB8AC3E}">
        <p14:creationId xmlns:p14="http://schemas.microsoft.com/office/powerpoint/2010/main" val="287109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62170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33574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43147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extLst>
      <p:ext uri="{BB962C8B-B14F-4D97-AF65-F5344CB8AC3E}">
        <p14:creationId xmlns:p14="http://schemas.microsoft.com/office/powerpoint/2010/main" val="289464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9407" y="-9409"/>
            <a:ext cx="10188671" cy="763881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56217" y="2671705"/>
            <a:ext cx="6474132" cy="1829224"/>
          </a:xfrm>
        </p:spPr>
        <p:txBody>
          <a:bodyPr anchor="b">
            <a:noAutofit/>
          </a:bodyPr>
          <a:lstStyle>
            <a:lvl1pPr algn="r">
              <a:defRPr sz="60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56217" y="4500927"/>
            <a:ext cx="6474132" cy="1218777"/>
          </a:xfrm>
        </p:spPr>
        <p:txBody>
          <a:bodyPr anchor="t"/>
          <a:lstStyle>
            <a:lvl1pPr marL="0" indent="0" algn="r">
              <a:buNone/>
              <a:defRPr>
                <a:solidFill>
                  <a:schemeClr val="tx1">
                    <a:lumMod val="50000"/>
                    <a:lumOff val="50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015927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677333"/>
            <a:ext cx="7053016" cy="3781778"/>
          </a:xfrm>
        </p:spPr>
        <p:txBody>
          <a:bodyPr anchor="ctr">
            <a:normAutofit/>
          </a:bodyPr>
          <a:lstStyle>
            <a:lvl1pPr algn="l">
              <a:defRPr sz="488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3" y="4967111"/>
            <a:ext cx="7053016" cy="1745513"/>
          </a:xfrm>
        </p:spPr>
        <p:txBody>
          <a:bodyPr anchor="ctr">
            <a:normAutofit/>
          </a:bodyPr>
          <a:lstStyle>
            <a:lvl1pPr marL="0" indent="0" algn="l">
              <a:buNone/>
              <a:defRPr sz="2000">
                <a:solidFill>
                  <a:schemeClr val="tx1">
                    <a:lumMod val="75000"/>
                    <a:lumOff val="2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338150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983" y="677334"/>
            <a:ext cx="6746869" cy="3358444"/>
          </a:xfrm>
        </p:spPr>
        <p:txBody>
          <a:bodyPr anchor="ctr">
            <a:normAutofit/>
          </a:bodyPr>
          <a:lstStyle>
            <a:lvl1pPr algn="l">
              <a:defRPr sz="488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223416" y="4035778"/>
            <a:ext cx="6022004" cy="423333"/>
          </a:xfrm>
        </p:spPr>
        <p:txBody>
          <a:bodyPr anchor="ctr">
            <a:noAutofit/>
          </a:bodyPr>
          <a:lstStyle>
            <a:lvl1pPr marL="0" indent="0">
              <a:buFontTx/>
              <a:buNone/>
              <a:defRPr sz="1778">
                <a:solidFill>
                  <a:schemeClr val="tx1">
                    <a:lumMod val="50000"/>
                    <a:lumOff val="50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2" y="4967111"/>
            <a:ext cx="7053017" cy="1745513"/>
          </a:xfrm>
        </p:spPr>
        <p:txBody>
          <a:bodyPr anchor="ctr">
            <a:normAutofit/>
          </a:bodyPr>
          <a:lstStyle>
            <a:lvl1pPr marL="0" indent="0" algn="l">
              <a:buNone/>
              <a:defRPr sz="2000">
                <a:solidFill>
                  <a:schemeClr val="tx1">
                    <a:lumMod val="75000"/>
                    <a:lumOff val="2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36346" y="878198"/>
            <a:ext cx="508132" cy="649751"/>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97444" y="3207285"/>
            <a:ext cx="508132" cy="649751"/>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636796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2" y="2146654"/>
            <a:ext cx="7053017" cy="2883844"/>
          </a:xfrm>
        </p:spPr>
        <p:txBody>
          <a:bodyPr anchor="b">
            <a:normAutofit/>
          </a:bodyPr>
          <a:lstStyle>
            <a:lvl1pPr algn="l">
              <a:defRPr sz="488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2" y="5030498"/>
            <a:ext cx="7053017" cy="1682127"/>
          </a:xfrm>
        </p:spPr>
        <p:txBody>
          <a:bodyPr anchor="t">
            <a:normAutofit/>
          </a:bodyPr>
          <a:lstStyle>
            <a:lvl1pPr marL="0" indent="0" algn="l">
              <a:buNone/>
              <a:defRPr sz="2000">
                <a:solidFill>
                  <a:schemeClr val="tx1">
                    <a:lumMod val="75000"/>
                    <a:lumOff val="25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45634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60983" y="677334"/>
            <a:ext cx="6746869" cy="3358444"/>
          </a:xfrm>
        </p:spPr>
        <p:txBody>
          <a:bodyPr anchor="ctr">
            <a:normAutofit/>
          </a:bodyPr>
          <a:lstStyle>
            <a:lvl1pPr algn="l">
              <a:defRPr sz="488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0" y="4459111"/>
            <a:ext cx="7053018" cy="571387"/>
          </a:xfrm>
        </p:spPr>
        <p:txBody>
          <a:bodyPr anchor="b">
            <a:noAutofit/>
          </a:bodyPr>
          <a:lstStyle>
            <a:lvl1pPr marL="0" indent="0">
              <a:buFontTx/>
              <a:buNone/>
              <a:defRPr sz="2667">
                <a:solidFill>
                  <a:schemeClr val="tx1">
                    <a:lumMod val="75000"/>
                    <a:lumOff val="25000"/>
                  </a:schemeClr>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2" y="5030498"/>
            <a:ext cx="7053017" cy="1682127"/>
          </a:xfrm>
        </p:spPr>
        <p:txBody>
          <a:bodyPr anchor="t">
            <a:normAutofit/>
          </a:bodyPr>
          <a:lstStyle>
            <a:lvl1pPr marL="0" indent="0" algn="l">
              <a:buNone/>
              <a:defRPr sz="2000">
                <a:solidFill>
                  <a:schemeClr val="tx1">
                    <a:lumMod val="50000"/>
                    <a:lumOff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36346" y="878198"/>
            <a:ext cx="508132" cy="649751"/>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97444" y="3207285"/>
            <a:ext cx="508132" cy="649751"/>
          </a:xfrm>
          <a:prstGeom prst="rect">
            <a:avLst/>
          </a:prstGeom>
        </p:spPr>
        <p:txBody>
          <a:bodyPr vert="horz" lIns="101600" tIns="50800" rIns="101600" bIns="50800" rtlCol="0" anchor="ctr">
            <a:noAutofit/>
          </a:bodyPr>
          <a:lstStyle/>
          <a:p>
            <a:pPr lvl="0"/>
            <a:r>
              <a:rPr lang="en-US" sz="8889"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682257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76" y="677334"/>
            <a:ext cx="7046072" cy="3358444"/>
          </a:xfrm>
        </p:spPr>
        <p:txBody>
          <a:bodyPr anchor="ctr">
            <a:normAutofit/>
          </a:bodyPr>
          <a:lstStyle>
            <a:lvl1pPr algn="l">
              <a:defRPr sz="488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0" y="4459111"/>
            <a:ext cx="7053018" cy="571387"/>
          </a:xfrm>
        </p:spPr>
        <p:txBody>
          <a:bodyPr anchor="b">
            <a:noAutofit/>
          </a:bodyPr>
          <a:lstStyle>
            <a:lvl1pPr marL="0" indent="0">
              <a:buFontTx/>
              <a:buNone/>
              <a:defRPr sz="2667">
                <a:solidFill>
                  <a:schemeClr val="accent1"/>
                </a:solidFill>
              </a:defRPr>
            </a:lvl1pPr>
            <a:lvl2pPr marL="507995" indent="0">
              <a:buFontTx/>
              <a:buNone/>
              <a:defRPr/>
            </a:lvl2pPr>
            <a:lvl3pPr marL="1015990" indent="0">
              <a:buFontTx/>
              <a:buNone/>
              <a:defRPr/>
            </a:lvl3pPr>
            <a:lvl4pPr marL="1523985" indent="0">
              <a:buFontTx/>
              <a:buNone/>
              <a:defRPr/>
            </a:lvl4pPr>
            <a:lvl5pPr marL="20319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2" y="5030498"/>
            <a:ext cx="7053017" cy="1682127"/>
          </a:xfrm>
        </p:spPr>
        <p:txBody>
          <a:bodyPr anchor="t">
            <a:normAutofit/>
          </a:bodyPr>
          <a:lstStyle>
            <a:lvl1pPr marL="0" indent="0" algn="l">
              <a:buNone/>
              <a:defRPr sz="2000">
                <a:solidFill>
                  <a:schemeClr val="tx1">
                    <a:lumMod val="50000"/>
                    <a:lumOff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58026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4001921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1458" y="677334"/>
            <a:ext cx="1087569" cy="5834946"/>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2" y="677334"/>
            <a:ext cx="5772251" cy="58349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64275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179877857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2" y="3000965"/>
            <a:ext cx="7053017" cy="2029534"/>
          </a:xfrm>
        </p:spPr>
        <p:txBody>
          <a:bodyPr anchor="b"/>
          <a:lstStyle>
            <a:lvl1pPr algn="l">
              <a:defRPr sz="4444"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2" y="5030498"/>
            <a:ext cx="7053017" cy="956000"/>
          </a:xfrm>
        </p:spPr>
        <p:txBody>
          <a:bodyPr anchor="t"/>
          <a:lstStyle>
            <a:lvl1pPr marL="0" indent="0" algn="l">
              <a:buNone/>
              <a:defRPr sz="2222">
                <a:solidFill>
                  <a:schemeClr val="tx1">
                    <a:lumMod val="50000"/>
                    <a:lumOff val="50000"/>
                  </a:schemeClr>
                </a:solidFill>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9170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77333"/>
            <a:ext cx="7053016" cy="146755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400654"/>
            <a:ext cx="3431232" cy="4311969"/>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99116" y="2400656"/>
            <a:ext cx="3431233" cy="4311970"/>
          </a:xfrm>
        </p:spPr>
        <p:txBody>
          <a:bodyPr>
            <a:normAutofit/>
          </a:bodyPr>
          <a:lstStyle>
            <a:lvl1pPr>
              <a:defRPr sz="2000"/>
            </a:lvl1pPr>
            <a:lvl2pPr>
              <a:defRPr sz="1778"/>
            </a:lvl2pPr>
            <a:lvl3pPr>
              <a:defRPr sz="1556"/>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5321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3" y="677333"/>
            <a:ext cx="7053014" cy="1467556"/>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7332" y="2401092"/>
            <a:ext cx="3434080" cy="640291"/>
          </a:xfrm>
        </p:spPr>
        <p:txBody>
          <a:bodyPr anchor="b">
            <a:noAutofit/>
          </a:bodyPr>
          <a:lstStyle>
            <a:lvl1pPr marL="0" indent="0">
              <a:buNone/>
              <a:defRPr sz="2667" b="0"/>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4" name="Content Placeholder 3"/>
          <p:cNvSpPr>
            <a:spLocks noGrp="1"/>
          </p:cNvSpPr>
          <p:nvPr>
            <p:ph sz="half" idx="2"/>
          </p:nvPr>
        </p:nvSpPr>
        <p:spPr>
          <a:xfrm>
            <a:off x="677332" y="3041385"/>
            <a:ext cx="3434080" cy="367124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96267" y="2401092"/>
            <a:ext cx="3434080" cy="640291"/>
          </a:xfrm>
        </p:spPr>
        <p:txBody>
          <a:bodyPr anchor="b">
            <a:noAutofit/>
          </a:bodyPr>
          <a:lstStyle>
            <a:lvl1pPr marL="0" indent="0">
              <a:buNone/>
              <a:defRPr sz="2667" b="0"/>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smtClean="0"/>
              <a:t>Click to edit Master text styles</a:t>
            </a:r>
          </a:p>
        </p:txBody>
      </p:sp>
      <p:sp>
        <p:nvSpPr>
          <p:cNvPr id="6" name="Content Placeholder 5"/>
          <p:cNvSpPr>
            <a:spLocks noGrp="1"/>
          </p:cNvSpPr>
          <p:nvPr>
            <p:ph sz="quarter" idx="4"/>
          </p:nvPr>
        </p:nvSpPr>
        <p:spPr>
          <a:xfrm>
            <a:off x="4296267" y="3041385"/>
            <a:ext cx="3434080" cy="367124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01209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2" y="677333"/>
            <a:ext cx="7053016" cy="146755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6934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492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2" y="1665115"/>
            <a:ext cx="3100202" cy="1420518"/>
          </a:xfrm>
        </p:spPr>
        <p:txBody>
          <a:bodyPr anchor="b">
            <a:normAutofit/>
          </a:bodyPr>
          <a:lstStyle>
            <a:lvl1pPr>
              <a:defRPr sz="2222"/>
            </a:lvl1pPr>
          </a:lstStyle>
          <a:p>
            <a:r>
              <a:rPr lang="en-US" smtClean="0"/>
              <a:t>Click to edit Master title style</a:t>
            </a:r>
            <a:endParaRPr lang="en-US" dirty="0"/>
          </a:p>
        </p:txBody>
      </p:sp>
      <p:sp>
        <p:nvSpPr>
          <p:cNvPr id="3" name="Content Placeholder 2"/>
          <p:cNvSpPr>
            <a:spLocks noGrp="1"/>
          </p:cNvSpPr>
          <p:nvPr>
            <p:ph idx="1"/>
          </p:nvPr>
        </p:nvSpPr>
        <p:spPr>
          <a:xfrm>
            <a:off x="3968084" y="572139"/>
            <a:ext cx="3762263" cy="614048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2" y="3085633"/>
            <a:ext cx="3100202" cy="2871610"/>
          </a:xfrm>
        </p:spPr>
        <p:txBody>
          <a:bodyPr>
            <a:normAutofit/>
          </a:bodyPr>
          <a:lstStyle>
            <a:lvl1pPr marL="0" indent="0">
              <a:buNone/>
              <a:defRPr sz="1556"/>
            </a:lvl1pPr>
            <a:lvl2pPr marL="380996" indent="0">
              <a:buNone/>
              <a:defRPr sz="1167"/>
            </a:lvl2pPr>
            <a:lvl3pPr marL="761992" indent="0">
              <a:buNone/>
              <a:defRPr sz="1000"/>
            </a:lvl3pPr>
            <a:lvl4pPr marL="1142989" indent="0">
              <a:buNone/>
              <a:defRPr sz="833"/>
            </a:lvl4pPr>
            <a:lvl5pPr marL="1523985" indent="0">
              <a:buNone/>
              <a:defRPr sz="833"/>
            </a:lvl5pPr>
            <a:lvl6pPr marL="1904981" indent="0">
              <a:buNone/>
              <a:defRPr sz="833"/>
            </a:lvl6pPr>
            <a:lvl7pPr marL="2285977" indent="0">
              <a:buNone/>
              <a:defRPr sz="833"/>
            </a:lvl7pPr>
            <a:lvl8pPr marL="2666973" indent="0">
              <a:buNone/>
              <a:defRPr sz="833"/>
            </a:lvl8pPr>
            <a:lvl9pPr marL="3047970"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dirty="0"/>
              <a:t>‹#›</a:t>
            </a:fld>
            <a:endParaRPr lang="en-US" dirty="0"/>
          </a:p>
        </p:txBody>
      </p:sp>
    </p:spTree>
    <p:extLst>
      <p:ext uri="{BB962C8B-B14F-4D97-AF65-F5344CB8AC3E}">
        <p14:creationId xmlns:p14="http://schemas.microsoft.com/office/powerpoint/2010/main" val="23790665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2" y="5334000"/>
            <a:ext cx="7053016" cy="629709"/>
          </a:xfrm>
        </p:spPr>
        <p:txBody>
          <a:bodyPr anchor="b">
            <a:normAutofit/>
          </a:bodyPr>
          <a:lstStyle>
            <a:lvl1pPr algn="l">
              <a:defRPr sz="266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2" y="677333"/>
            <a:ext cx="7053016" cy="4273020"/>
          </a:xfrm>
        </p:spPr>
        <p:txBody>
          <a:bodyPr anchor="t">
            <a:normAutofit/>
          </a:bodyPr>
          <a:lstStyle>
            <a:lvl1pPr marL="0" indent="0" algn="ctr">
              <a:buNone/>
              <a:defRPr sz="1778"/>
            </a:lvl1pPr>
            <a:lvl2pPr marL="507995" indent="0">
              <a:buNone/>
              <a:defRPr sz="1778"/>
            </a:lvl2pPr>
            <a:lvl3pPr marL="1015990" indent="0">
              <a:buNone/>
              <a:defRPr sz="1778"/>
            </a:lvl3pPr>
            <a:lvl4pPr marL="1523985" indent="0">
              <a:buNone/>
              <a:defRPr sz="1778"/>
            </a:lvl4pPr>
            <a:lvl5pPr marL="2031980" indent="0">
              <a:buNone/>
              <a:defRPr sz="1778"/>
            </a:lvl5pPr>
            <a:lvl6pPr marL="2539975" indent="0">
              <a:buNone/>
              <a:defRPr sz="1778"/>
            </a:lvl6pPr>
            <a:lvl7pPr marL="3047970" indent="0">
              <a:buNone/>
              <a:defRPr sz="1778"/>
            </a:lvl7pPr>
            <a:lvl8pPr marL="3555964" indent="0">
              <a:buNone/>
              <a:defRPr sz="1778"/>
            </a:lvl8pPr>
            <a:lvl9pPr marL="4063959" indent="0">
              <a:buNone/>
              <a:defRPr sz="1778"/>
            </a:lvl9pPr>
          </a:lstStyle>
          <a:p>
            <a:r>
              <a:rPr lang="en-US" smtClean="0"/>
              <a:t>Click icon to add picture</a:t>
            </a:r>
            <a:endParaRPr lang="en-US" dirty="0"/>
          </a:p>
        </p:txBody>
      </p:sp>
      <p:sp>
        <p:nvSpPr>
          <p:cNvPr id="4" name="Text Placeholder 3"/>
          <p:cNvSpPr>
            <a:spLocks noGrp="1"/>
          </p:cNvSpPr>
          <p:nvPr>
            <p:ph type="body" sz="half" idx="2"/>
          </p:nvPr>
        </p:nvSpPr>
        <p:spPr>
          <a:xfrm>
            <a:off x="677332" y="5963709"/>
            <a:ext cx="7053016" cy="748916"/>
          </a:xfrm>
        </p:spPr>
        <p:txBody>
          <a:bodyPr>
            <a:normAutofit/>
          </a:bodyPr>
          <a:lstStyle>
            <a:lvl1pPr marL="0" indent="0">
              <a:buNone/>
              <a:defRPr sz="1333"/>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97177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407" y="-9409"/>
            <a:ext cx="10188672" cy="7638817"/>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3" y="677333"/>
            <a:ext cx="7053014" cy="146755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2" y="2400656"/>
            <a:ext cx="7053016" cy="43119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05842" y="6712626"/>
            <a:ext cx="760147" cy="405694"/>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dirty="0"/>
              <a:pPr/>
              <a:t>5/16/2016</a:t>
            </a:fld>
            <a:endParaRPr lang="en-US" dirty="0"/>
          </a:p>
        </p:txBody>
      </p:sp>
      <p:sp>
        <p:nvSpPr>
          <p:cNvPr id="5" name="Footer Placeholder 4"/>
          <p:cNvSpPr>
            <a:spLocks noGrp="1"/>
          </p:cNvSpPr>
          <p:nvPr>
            <p:ph type="ftr" sz="quarter" idx="3"/>
          </p:nvPr>
        </p:nvSpPr>
        <p:spPr>
          <a:xfrm>
            <a:off x="677333" y="6712626"/>
            <a:ext cx="5136637" cy="405694"/>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60751" y="6712626"/>
            <a:ext cx="569598" cy="405694"/>
          </a:xfrm>
          <a:prstGeom prst="rect">
            <a:avLst/>
          </a:prstGeom>
        </p:spPr>
        <p:txBody>
          <a:bodyPr vert="horz" lIns="91440" tIns="45720" rIns="91440" bIns="45720" rtlCol="0" anchor="ctr"/>
          <a:lstStyle>
            <a:lvl1pPr algn="r">
              <a:defRPr sz="1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73228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hf sldNum="0" hdr="0" ftr="0" dt="0"/>
  <p:txStyles>
    <p:titleStyle>
      <a:lvl1pPr algn="l" defTabSz="507995"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996" indent="-380996" algn="l" defTabSz="507995" rtl="0" eaLnBrk="1" latinLnBrk="0" hangingPunct="1">
        <a:spcBef>
          <a:spcPts val="1111"/>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825492" indent="-317497" algn="l" defTabSz="507995" rtl="0" eaLnBrk="1" latinLnBrk="0" hangingPunct="1">
        <a:spcBef>
          <a:spcPts val="1111"/>
        </a:spcBef>
        <a:spcAft>
          <a:spcPts val="0"/>
        </a:spcAft>
        <a:buClr>
          <a:schemeClr val="accent1"/>
        </a:buClr>
        <a:buSzPct val="80000"/>
        <a:buFont typeface="Wingdings 3" charset="2"/>
        <a:buChar char=""/>
        <a:defRPr sz="1778" kern="1200">
          <a:solidFill>
            <a:schemeClr val="tx1">
              <a:lumMod val="75000"/>
              <a:lumOff val="25000"/>
            </a:schemeClr>
          </a:solidFill>
          <a:latin typeface="+mn-lt"/>
          <a:ea typeface="+mn-ea"/>
          <a:cs typeface="+mn-cs"/>
        </a:defRPr>
      </a:lvl2pPr>
      <a:lvl3pPr marL="1269987" indent="-253997" algn="l" defTabSz="507995" rtl="0" eaLnBrk="1" latinLnBrk="0" hangingPunct="1">
        <a:spcBef>
          <a:spcPts val="1111"/>
        </a:spcBef>
        <a:spcAft>
          <a:spcPts val="0"/>
        </a:spcAft>
        <a:buClr>
          <a:schemeClr val="accent1"/>
        </a:buClr>
        <a:buSzPct val="80000"/>
        <a:buFont typeface="Wingdings 3" charset="2"/>
        <a:buChar char=""/>
        <a:defRPr sz="1556" kern="1200">
          <a:solidFill>
            <a:schemeClr val="tx1">
              <a:lumMod val="75000"/>
              <a:lumOff val="25000"/>
            </a:schemeClr>
          </a:solidFill>
          <a:latin typeface="+mn-lt"/>
          <a:ea typeface="+mn-ea"/>
          <a:cs typeface="+mn-cs"/>
        </a:defRPr>
      </a:lvl3pPr>
      <a:lvl4pPr marL="177798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4pPr>
      <a:lvl5pPr marL="228597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5pPr>
      <a:lvl6pPr marL="279397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6pPr>
      <a:lvl7pPr marL="330196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7pPr>
      <a:lvl8pPr marL="3809962"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8pPr>
      <a:lvl9pPr marL="4317957" indent="-253997" algn="l" defTabSz="507995" rtl="0" eaLnBrk="1" latinLnBrk="0" hangingPunct="1">
        <a:spcBef>
          <a:spcPts val="1111"/>
        </a:spcBef>
        <a:spcAft>
          <a:spcPts val="0"/>
        </a:spcAft>
        <a:buClr>
          <a:schemeClr val="accent1"/>
        </a:buClr>
        <a:buSzPct val="80000"/>
        <a:buFont typeface="Wingdings 3" charset="2"/>
        <a:buChar char=""/>
        <a:defRPr sz="1333" kern="1200">
          <a:solidFill>
            <a:schemeClr val="tx1">
              <a:lumMod val="75000"/>
              <a:lumOff val="25000"/>
            </a:schemeClr>
          </a:solidFill>
          <a:latin typeface="+mn-lt"/>
          <a:ea typeface="+mn-ea"/>
          <a:cs typeface="+mn-cs"/>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com/v/C_KbY2-hV_4"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hyperlink" Target="http://ngm.nationalgeographic.com/2008/06/nudibranchs/doubilet-photograph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hyperlink" Target="http://youtube.com/v/2x-8v1mxpR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hyperlink" Target="https://www.youtube.com/watch?v=949eYdEz3Es" TargetMode="External"/><Relationship Id="rId2" Type="http://schemas.openxmlformats.org/officeDocument/2006/relationships/video" Target="https://www.youtube.com/embed/949eYdEz3Es" TargetMode="External"/><Relationship Id="rId1" Type="http://schemas.openxmlformats.org/officeDocument/2006/relationships/video" Target="https://www.youtube.com/embed/RojhxWUM3UE" TargetMode="External"/><Relationship Id="rId6" Type="http://schemas.openxmlformats.org/officeDocument/2006/relationships/hyperlink" Target="https://www.youtube.com/watch?v=RojhxWUM3UE" TargetMode="External"/><Relationship Id="rId5" Type="http://schemas.openxmlformats.org/officeDocument/2006/relationships/image" Target="../media/image45.jpeg"/><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p9A-oxUMAy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SXgKb8GUj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idx="4294967295"/>
          </p:nvPr>
        </p:nvSpPr>
        <p:spPr>
          <a:xfrm>
            <a:off x="0" y="330200"/>
            <a:ext cx="8509000" cy="1001713"/>
          </a:xfrm>
          <a:prstGeom prst="rect">
            <a:avLst/>
          </a:prstGeom>
          <a:noFill/>
          <a:ln>
            <a:noFill/>
          </a:ln>
        </p:spPr>
        <p:txBody>
          <a:bodyPr lIns="38100" tIns="38100" rIns="38100" bIns="38100" anchor="ctr" anchorCtr="0">
            <a:noAutofit/>
          </a:bodyPr>
          <a:lstStyle/>
          <a:p>
            <a:pPr marL="0" marR="0" lvl="0" indent="0" algn="ctr">
              <a:lnSpc>
                <a:spcPct val="119886"/>
              </a:lnSpc>
              <a:spcBef>
                <a:spcPts val="0"/>
              </a:spcBef>
              <a:spcAft>
                <a:spcPts val="0"/>
              </a:spcAft>
              <a:buNone/>
            </a:pPr>
            <a:r>
              <a:rPr lang="en-US" sz="4888">
                <a:solidFill>
                  <a:srgbClr val="000000"/>
                </a:solidFill>
                <a:latin typeface="Arial"/>
                <a:ea typeface="Arial"/>
                <a:cs typeface="Arial"/>
                <a:sym typeface="Arial"/>
              </a:rPr>
              <a:t>Phylum Annelida</a:t>
            </a:r>
          </a:p>
        </p:txBody>
      </p:sp>
      <p:sp>
        <p:nvSpPr>
          <p:cNvPr id="24" name="Shape 24"/>
          <p:cNvSpPr txBox="1">
            <a:spLocks noGrp="1"/>
          </p:cNvSpPr>
          <p:nvPr>
            <p:ph type="subTitle" idx="4294967295"/>
          </p:nvPr>
        </p:nvSpPr>
        <p:spPr>
          <a:xfrm>
            <a:off x="3176588" y="1270000"/>
            <a:ext cx="6983412" cy="534988"/>
          </a:xfrm>
          <a:prstGeom prst="rect">
            <a:avLst/>
          </a:prstGeom>
          <a:noFill/>
          <a:ln>
            <a:noFill/>
          </a:ln>
        </p:spPr>
        <p:txBody>
          <a:bodyPr lIns="38100" tIns="38100" rIns="38100" bIns="38100" anchor="t" anchorCtr="0">
            <a:noAutofit/>
          </a:bodyPr>
          <a:lstStyle/>
          <a:p>
            <a:pPr marL="0" marR="0" lvl="0" indent="0" algn="ctr">
              <a:lnSpc>
                <a:spcPct val="119921"/>
              </a:lnSpc>
              <a:spcBef>
                <a:spcPts val="0"/>
              </a:spcBef>
              <a:spcAft>
                <a:spcPts val="0"/>
              </a:spcAft>
              <a:buNone/>
            </a:pPr>
            <a:r>
              <a:rPr lang="en-US" sz="3555">
                <a:solidFill>
                  <a:srgbClr val="000000"/>
                </a:solidFill>
                <a:latin typeface="Arial"/>
                <a:ea typeface="Arial"/>
                <a:cs typeface="Arial"/>
                <a:sym typeface="Arial"/>
              </a:rPr>
              <a:t>(segmented worms)</a:t>
            </a:r>
          </a:p>
        </p:txBody>
      </p:sp>
      <p:pic>
        <p:nvPicPr>
          <p:cNvPr id="25" name="Shape 25"/>
          <p:cNvPicPr preferRelativeResize="0"/>
          <p:nvPr/>
        </p:nvPicPr>
        <p:blipFill>
          <a:blip r:embed="rId3">
            <a:alphaModFix/>
          </a:blip>
          <a:stretch>
            <a:fillRect/>
          </a:stretch>
        </p:blipFill>
        <p:spPr>
          <a:xfrm>
            <a:off x="1499650" y="2409175"/>
            <a:ext cx="6845750" cy="3589524"/>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idx="4294967295"/>
          </p:nvPr>
        </p:nvSpPr>
        <p:spPr>
          <a:xfrm>
            <a:off x="1143000" y="355600"/>
            <a:ext cx="9017000" cy="931863"/>
          </a:xfrm>
          <a:prstGeom prst="rect">
            <a:avLst/>
          </a:prstGeom>
          <a:noFill/>
          <a:ln>
            <a:noFill/>
          </a:ln>
        </p:spPr>
        <p:txBody>
          <a:bodyPr lIns="38100" tIns="38100" rIns="38100" bIns="38100" anchor="ctr" anchorCtr="0">
            <a:noAutofit/>
          </a:bodyPr>
          <a:lstStyle/>
          <a:p>
            <a:pPr marL="0" marR="0" lvl="0" indent="0" algn="ctr">
              <a:lnSpc>
                <a:spcPct val="119886"/>
              </a:lnSpc>
              <a:spcBef>
                <a:spcPts val="0"/>
              </a:spcBef>
              <a:spcAft>
                <a:spcPts val="0"/>
              </a:spcAft>
              <a:buNone/>
            </a:pPr>
            <a:r>
              <a:rPr lang="en-US" sz="4888">
                <a:solidFill>
                  <a:srgbClr val="000000"/>
                </a:solidFill>
                <a:latin typeface="Arial"/>
                <a:ea typeface="Arial"/>
                <a:cs typeface="Arial"/>
                <a:sym typeface="Arial"/>
              </a:rPr>
              <a:t>Class Hirudinea</a:t>
            </a:r>
          </a:p>
        </p:txBody>
      </p:sp>
      <p:sp>
        <p:nvSpPr>
          <p:cNvPr id="87" name="Shape 87"/>
          <p:cNvSpPr txBox="1">
            <a:spLocks noGrp="1"/>
          </p:cNvSpPr>
          <p:nvPr>
            <p:ph type="body" idx="4294967295"/>
          </p:nvPr>
        </p:nvSpPr>
        <p:spPr>
          <a:xfrm>
            <a:off x="1143000" y="1574800"/>
            <a:ext cx="9017000" cy="5003800"/>
          </a:xfrm>
          <a:prstGeom prst="rect">
            <a:avLst/>
          </a:prstGeom>
          <a:noFill/>
          <a:ln>
            <a:noFill/>
          </a:ln>
        </p:spPr>
        <p:txBody>
          <a:bodyPr lIns="38100" tIns="38100" rIns="38100" bIns="38100" anchor="t" anchorCtr="0">
            <a:noAutofit/>
          </a:bodyPr>
          <a:lstStyle/>
          <a:p>
            <a:pPr marR="0" lvl="0" algn="l">
              <a:lnSpc>
                <a:spcPct val="119921"/>
              </a:lnSpc>
              <a:spcBef>
                <a:spcPts val="0"/>
              </a:spcBef>
              <a:spcAft>
                <a:spcPts val="0"/>
              </a:spcAft>
              <a:buNone/>
            </a:pPr>
            <a:r>
              <a:rPr lang="en-US" sz="3555"/>
              <a:t>-</a:t>
            </a:r>
            <a:r>
              <a:rPr lang="en-US" sz="3555">
                <a:solidFill>
                  <a:srgbClr val="000000"/>
                </a:solidFill>
                <a:latin typeface="Arial"/>
                <a:ea typeface="Arial"/>
                <a:cs typeface="Arial"/>
                <a:sym typeface="Arial"/>
              </a:rPr>
              <a:t>Leeches</a:t>
            </a:r>
          </a:p>
          <a:p>
            <a:pPr marR="0" lvl="0" algn="l">
              <a:lnSpc>
                <a:spcPct val="119921"/>
              </a:lnSpc>
              <a:spcBef>
                <a:spcPts val="635"/>
              </a:spcBef>
              <a:spcAft>
                <a:spcPts val="0"/>
              </a:spcAft>
              <a:buNone/>
            </a:pPr>
            <a:r>
              <a:rPr lang="en-US" sz="3555">
                <a:solidFill>
                  <a:srgbClr val="000000"/>
                </a:solidFill>
                <a:latin typeface="Arial"/>
                <a:ea typeface="Arial"/>
                <a:cs typeface="Arial"/>
                <a:sym typeface="Arial"/>
              </a:rPr>
              <a:t>-external parasites with suckers on each end</a:t>
            </a:r>
          </a:p>
          <a:p>
            <a:pPr marR="0" lvl="0" algn="l">
              <a:lnSpc>
                <a:spcPct val="119921"/>
              </a:lnSpc>
              <a:spcBef>
                <a:spcPts val="635"/>
              </a:spcBef>
              <a:spcAft>
                <a:spcPts val="0"/>
              </a:spcAft>
              <a:buNone/>
            </a:pPr>
            <a:r>
              <a:rPr lang="en-US" sz="3555">
                <a:solidFill>
                  <a:srgbClr val="000000"/>
                </a:solidFill>
                <a:latin typeface="Arial"/>
                <a:ea typeface="Arial"/>
                <a:cs typeface="Arial"/>
                <a:sym typeface="Arial"/>
              </a:rPr>
              <a:t>-medicinal uses </a:t>
            </a:r>
            <a:br>
              <a:rPr lang="en-US" sz="3555">
                <a:solidFill>
                  <a:srgbClr val="000000"/>
                </a:solidFill>
                <a:latin typeface="Arial"/>
                <a:ea typeface="Arial"/>
                <a:cs typeface="Arial"/>
                <a:sym typeface="Arial"/>
              </a:rPr>
            </a:br>
            <a:r>
              <a:rPr lang="en-US" sz="3555">
                <a:solidFill>
                  <a:srgbClr val="000000"/>
                </a:solidFill>
                <a:latin typeface="Arial"/>
                <a:ea typeface="Arial"/>
                <a:cs typeface="Arial"/>
                <a:sym typeface="Arial"/>
              </a:rPr>
              <a:t>(circulation, </a:t>
            </a:r>
            <a:r>
              <a:rPr lang="en-US" sz="3555"/>
              <a:t> </a:t>
            </a:r>
            <a:br>
              <a:rPr lang="en-US" sz="3555"/>
            </a:br>
            <a:r>
              <a:rPr lang="en-US" sz="3555">
                <a:solidFill>
                  <a:srgbClr val="000000"/>
                </a:solidFill>
                <a:latin typeface="Arial"/>
                <a:ea typeface="Arial"/>
                <a:cs typeface="Arial"/>
                <a:sym typeface="Arial"/>
              </a:rPr>
              <a:t>anti-clotting) </a:t>
            </a:r>
          </a:p>
        </p:txBody>
      </p:sp>
      <p:pic>
        <p:nvPicPr>
          <p:cNvPr id="88" name="Shape 88"/>
          <p:cNvPicPr preferRelativeResize="0"/>
          <p:nvPr/>
        </p:nvPicPr>
        <p:blipFill>
          <a:blip r:embed="rId3">
            <a:alphaModFix/>
          </a:blip>
          <a:stretch>
            <a:fillRect/>
          </a:stretch>
        </p:blipFill>
        <p:spPr>
          <a:xfrm>
            <a:off x="5233800" y="3172725"/>
            <a:ext cx="4392074" cy="4011075"/>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alphaModFix/>
          </a:blip>
          <a:stretch>
            <a:fillRect/>
          </a:stretch>
        </p:blipFill>
        <p:spPr>
          <a:xfrm>
            <a:off x="338650" y="338650"/>
            <a:ext cx="9398000" cy="6984974"/>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1608650" y="423325"/>
            <a:ext cx="7027324" cy="6096000"/>
          </a:xfrm>
          <a:prstGeom prst="rect">
            <a:avLst/>
          </a:prstGeom>
          <a:noFill/>
          <a:ln>
            <a:noFill/>
          </a:ln>
        </p:spPr>
      </p:pic>
      <p:sp>
        <p:nvSpPr>
          <p:cNvPr id="99" name="Shape 99"/>
          <p:cNvSpPr txBox="1"/>
          <p:nvPr/>
        </p:nvSpPr>
        <p:spPr>
          <a:xfrm>
            <a:off x="1372300" y="6824475"/>
            <a:ext cx="7830250" cy="381349"/>
          </a:xfrm>
          <a:prstGeom prst="rect">
            <a:avLst/>
          </a:prstGeom>
          <a:noFill/>
          <a:ln>
            <a:noFill/>
          </a:ln>
        </p:spPr>
        <p:txBody>
          <a:bodyPr lIns="38100" tIns="38100" rIns="38100" bIns="38100" anchor="t" anchorCtr="0">
            <a:noAutofit/>
          </a:bodyPr>
          <a:lstStyle/>
          <a:p>
            <a:pPr marL="0" marR="0" lvl="0" indent="0" algn="ctr">
              <a:lnSpc>
                <a:spcPct val="120138"/>
              </a:lnSpc>
              <a:spcBef>
                <a:spcPts val="0"/>
              </a:spcBef>
              <a:spcAft>
                <a:spcPts val="0"/>
              </a:spcAft>
              <a:buNone/>
            </a:pPr>
            <a:r>
              <a:rPr lang="en-US" sz="2000">
                <a:solidFill>
                  <a:srgbClr val="000000"/>
                </a:solidFill>
                <a:latin typeface="Arial"/>
                <a:ea typeface="Arial"/>
                <a:cs typeface="Arial"/>
                <a:sym typeface="Arial"/>
              </a:rPr>
              <a:t>Leeches being bred for medical uses.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idx="4294967295"/>
          </p:nvPr>
        </p:nvSpPr>
        <p:spPr>
          <a:xfrm>
            <a:off x="0" y="144463"/>
            <a:ext cx="9015413" cy="854075"/>
          </a:xfrm>
          <a:prstGeom prst="rect">
            <a:avLst/>
          </a:prstGeom>
          <a:noFill/>
          <a:ln>
            <a:noFill/>
          </a:ln>
        </p:spPr>
        <p:txBody>
          <a:bodyPr lIns="38100" tIns="38100" rIns="38100" bIns="38100" anchor="ctr" anchorCtr="0">
            <a:noAutofit/>
          </a:bodyPr>
          <a:lstStyle/>
          <a:p>
            <a:pPr marL="0" marR="0" lvl="0" indent="0">
              <a:lnSpc>
                <a:spcPct val="120000"/>
              </a:lnSpc>
              <a:spcBef>
                <a:spcPts val="0"/>
              </a:spcBef>
              <a:spcAft>
                <a:spcPts val="0"/>
              </a:spcAft>
              <a:buNone/>
            </a:pPr>
            <a:r>
              <a:rPr lang="en-US" sz="4444">
                <a:solidFill>
                  <a:srgbClr val="000000"/>
                </a:solidFill>
                <a:latin typeface="Arial"/>
                <a:ea typeface="Arial"/>
                <a:cs typeface="Arial"/>
                <a:sym typeface="Arial"/>
              </a:rPr>
              <a:t>Class Polychaeta</a:t>
            </a:r>
          </a:p>
        </p:txBody>
      </p:sp>
      <p:sp>
        <p:nvSpPr>
          <p:cNvPr id="111" name="Shape 111"/>
          <p:cNvSpPr txBox="1">
            <a:spLocks noGrp="1"/>
          </p:cNvSpPr>
          <p:nvPr>
            <p:ph type="body" idx="4294967295"/>
          </p:nvPr>
        </p:nvSpPr>
        <p:spPr>
          <a:xfrm>
            <a:off x="0" y="1647825"/>
            <a:ext cx="3914775" cy="5226050"/>
          </a:xfrm>
          <a:prstGeom prst="rect">
            <a:avLst/>
          </a:prstGeom>
          <a:noFill/>
          <a:ln>
            <a:noFill/>
          </a:ln>
        </p:spPr>
        <p:txBody>
          <a:bodyPr lIns="38100" tIns="38100" rIns="38100" bIns="38100" anchor="t" anchorCtr="0">
            <a:noAutofit/>
          </a:bodyPr>
          <a:lstStyle/>
          <a:p>
            <a:pPr marL="0" marR="0" lvl="0" indent="0" algn="l">
              <a:lnSpc>
                <a:spcPct val="108035"/>
              </a:lnSpc>
              <a:spcBef>
                <a:spcPts val="0"/>
              </a:spcBef>
              <a:spcAft>
                <a:spcPts val="0"/>
              </a:spcAft>
              <a:buNone/>
            </a:pPr>
            <a:r>
              <a:rPr lang="en-US" sz="3111">
                <a:solidFill>
                  <a:srgbClr val="000000"/>
                </a:solidFill>
                <a:latin typeface="Arial"/>
                <a:ea typeface="Arial"/>
                <a:cs typeface="Arial"/>
                <a:sym typeface="Arial"/>
              </a:rPr>
              <a:t>Marine worms </a:t>
            </a:r>
            <a:br>
              <a:rPr lang="en-US" sz="3111">
                <a:solidFill>
                  <a:srgbClr val="000000"/>
                </a:solidFill>
                <a:latin typeface="Arial"/>
                <a:ea typeface="Arial"/>
                <a:cs typeface="Arial"/>
                <a:sym typeface="Arial"/>
              </a:rPr>
            </a:br>
            <a:endParaRPr lang="en-US" sz="3111">
              <a:solidFill>
                <a:srgbClr val="000000"/>
              </a:solidFill>
              <a:latin typeface="Arial"/>
              <a:ea typeface="Arial"/>
              <a:cs typeface="Arial"/>
              <a:sym typeface="Arial"/>
            </a:endParaRPr>
          </a:p>
          <a:p>
            <a:pPr marR="0" lvl="0" algn="l" rtl="0">
              <a:lnSpc>
                <a:spcPct val="107812"/>
              </a:lnSpc>
              <a:spcBef>
                <a:spcPts val="635"/>
              </a:spcBef>
              <a:spcAft>
                <a:spcPts val="0"/>
              </a:spcAft>
              <a:buNone/>
            </a:pPr>
            <a:r>
              <a:rPr lang="en-US" sz="3555">
                <a:solidFill>
                  <a:srgbClr val="000000"/>
                </a:solidFill>
                <a:latin typeface="Arial"/>
                <a:ea typeface="Arial"/>
                <a:cs typeface="Arial"/>
                <a:sym typeface="Arial"/>
              </a:rPr>
              <a:t>-includes: sandworms, bloodworms,</a:t>
            </a:r>
            <a:br>
              <a:rPr lang="en-US" sz="3555">
                <a:solidFill>
                  <a:srgbClr val="000000"/>
                </a:solidFill>
                <a:latin typeface="Arial"/>
                <a:ea typeface="Arial"/>
                <a:cs typeface="Arial"/>
                <a:sym typeface="Arial"/>
              </a:rPr>
            </a:br>
            <a:r>
              <a:rPr lang="en-US" sz="3555">
                <a:solidFill>
                  <a:srgbClr val="000000"/>
                </a:solidFill>
                <a:latin typeface="Arial"/>
                <a:ea typeface="Arial"/>
                <a:cs typeface="Arial"/>
                <a:sym typeface="Arial"/>
              </a:rPr>
              <a:t>fireworms</a:t>
            </a:r>
          </a:p>
          <a:p>
            <a:pPr marR="0" lvl="0" algn="l" rtl="0">
              <a:lnSpc>
                <a:spcPct val="107812"/>
              </a:lnSpc>
              <a:spcBef>
                <a:spcPts val="635"/>
              </a:spcBef>
              <a:spcAft>
                <a:spcPts val="0"/>
              </a:spcAft>
              <a:buNone/>
            </a:pPr>
            <a:r>
              <a:rPr lang="en-US" sz="3555">
                <a:solidFill>
                  <a:srgbClr val="000000"/>
                </a:solidFill>
                <a:latin typeface="Arial"/>
                <a:ea typeface="Arial"/>
                <a:cs typeface="Arial"/>
                <a:sym typeface="Arial"/>
              </a:rPr>
              <a:t>-have paddle-like appendages with setae</a:t>
            </a:r>
            <a:r>
              <a:rPr lang="en-US" sz="3111">
                <a:solidFill>
                  <a:srgbClr val="000000"/>
                </a:solidFill>
                <a:latin typeface="Arial"/>
                <a:ea typeface="Arial"/>
                <a:cs typeface="Arial"/>
                <a:sym typeface="Arial"/>
              </a:rPr>
              <a:t> </a:t>
            </a:r>
          </a:p>
        </p:txBody>
      </p:sp>
      <p:pic>
        <p:nvPicPr>
          <p:cNvPr id="112" name="Shape 112"/>
          <p:cNvPicPr preferRelativeResize="0"/>
          <p:nvPr/>
        </p:nvPicPr>
        <p:blipFill>
          <a:blip r:embed="rId3">
            <a:alphaModFix/>
          </a:blip>
          <a:stretch>
            <a:fillRect/>
          </a:stretch>
        </p:blipFill>
        <p:spPr>
          <a:xfrm>
            <a:off x="4318000" y="1608650"/>
            <a:ext cx="5334000" cy="469900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idx="4294967295"/>
          </p:nvPr>
        </p:nvSpPr>
        <p:spPr>
          <a:xfrm>
            <a:off x="1143000" y="355600"/>
            <a:ext cx="9017000" cy="855663"/>
          </a:xfrm>
          <a:prstGeom prst="rect">
            <a:avLst/>
          </a:prstGeom>
          <a:noFill/>
          <a:ln>
            <a:noFill/>
          </a:ln>
        </p:spPr>
        <p:txBody>
          <a:bodyPr lIns="38100" tIns="38100" rIns="38100" bIns="38100" anchor="ctr" anchorCtr="0">
            <a:noAutofit/>
          </a:bodyPr>
          <a:lstStyle/>
          <a:p>
            <a:pPr marL="0" marR="0" lvl="0" indent="0" algn="ctr">
              <a:lnSpc>
                <a:spcPct val="120000"/>
              </a:lnSpc>
              <a:spcBef>
                <a:spcPts val="0"/>
              </a:spcBef>
              <a:spcAft>
                <a:spcPts val="0"/>
              </a:spcAft>
              <a:buNone/>
            </a:pPr>
            <a:r>
              <a:rPr lang="en-US" sz="4444">
                <a:solidFill>
                  <a:srgbClr val="000000"/>
                </a:solidFill>
                <a:latin typeface="Arial"/>
                <a:ea typeface="Arial"/>
                <a:cs typeface="Arial"/>
                <a:sym typeface="Arial"/>
              </a:rPr>
              <a:t>Nereis</a:t>
            </a:r>
          </a:p>
        </p:txBody>
      </p:sp>
      <p:pic>
        <p:nvPicPr>
          <p:cNvPr id="118" name="Shape 118"/>
          <p:cNvPicPr preferRelativeResize="0"/>
          <p:nvPr/>
        </p:nvPicPr>
        <p:blipFill>
          <a:blip r:embed="rId3">
            <a:alphaModFix/>
          </a:blip>
          <a:stretch>
            <a:fillRect/>
          </a:stretch>
        </p:blipFill>
        <p:spPr>
          <a:xfrm>
            <a:off x="846650" y="1524000"/>
            <a:ext cx="8487824" cy="568325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idx="4294967295"/>
          </p:nvPr>
        </p:nvSpPr>
        <p:spPr>
          <a:xfrm>
            <a:off x="1143000" y="355600"/>
            <a:ext cx="9017000" cy="855663"/>
          </a:xfrm>
          <a:prstGeom prst="rect">
            <a:avLst/>
          </a:prstGeom>
          <a:noFill/>
          <a:ln>
            <a:noFill/>
          </a:ln>
        </p:spPr>
        <p:txBody>
          <a:bodyPr lIns="38100" tIns="38100" rIns="38100" bIns="38100" anchor="ctr" anchorCtr="0">
            <a:noAutofit/>
          </a:bodyPr>
          <a:lstStyle/>
          <a:p>
            <a:pPr marL="0" marR="0" lvl="0" indent="0" algn="ctr">
              <a:lnSpc>
                <a:spcPct val="120000"/>
              </a:lnSpc>
              <a:spcBef>
                <a:spcPts val="0"/>
              </a:spcBef>
              <a:spcAft>
                <a:spcPts val="0"/>
              </a:spcAft>
              <a:buNone/>
            </a:pPr>
            <a:r>
              <a:rPr lang="en-US" sz="4444">
                <a:solidFill>
                  <a:srgbClr val="000000"/>
                </a:solidFill>
                <a:latin typeface="Arial"/>
                <a:ea typeface="Arial"/>
                <a:cs typeface="Arial"/>
                <a:sym typeface="Arial"/>
              </a:rPr>
              <a:t>Featherduster</a:t>
            </a:r>
          </a:p>
        </p:txBody>
      </p:sp>
      <p:pic>
        <p:nvPicPr>
          <p:cNvPr id="124" name="Shape 124"/>
          <p:cNvPicPr preferRelativeResize="0"/>
          <p:nvPr/>
        </p:nvPicPr>
        <p:blipFill>
          <a:blip r:embed="rId3">
            <a:alphaModFix/>
          </a:blip>
          <a:stretch>
            <a:fillRect/>
          </a:stretch>
        </p:blipFill>
        <p:spPr>
          <a:xfrm>
            <a:off x="1862650" y="1354650"/>
            <a:ext cx="6858000" cy="5746724"/>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idx="4294967295"/>
          </p:nvPr>
        </p:nvSpPr>
        <p:spPr>
          <a:xfrm>
            <a:off x="1143000" y="355600"/>
            <a:ext cx="9017000" cy="855663"/>
          </a:xfrm>
          <a:prstGeom prst="rect">
            <a:avLst/>
          </a:prstGeom>
          <a:noFill/>
          <a:ln>
            <a:noFill/>
          </a:ln>
        </p:spPr>
        <p:txBody>
          <a:bodyPr lIns="38100" tIns="38100" rIns="38100" bIns="38100" anchor="ctr" anchorCtr="0">
            <a:noAutofit/>
          </a:bodyPr>
          <a:lstStyle/>
          <a:p>
            <a:pPr marL="0" marR="0" lvl="0" indent="0" algn="ctr">
              <a:lnSpc>
                <a:spcPct val="120000"/>
              </a:lnSpc>
              <a:spcBef>
                <a:spcPts val="0"/>
              </a:spcBef>
              <a:spcAft>
                <a:spcPts val="0"/>
              </a:spcAft>
              <a:buNone/>
            </a:pPr>
            <a:r>
              <a:rPr lang="en-US" sz="4444">
                <a:solidFill>
                  <a:srgbClr val="000000"/>
                </a:solidFill>
                <a:latin typeface="Arial"/>
                <a:ea typeface="Arial"/>
                <a:cs typeface="Arial"/>
                <a:sym typeface="Arial"/>
              </a:rPr>
              <a:t>Fireworm</a:t>
            </a:r>
          </a:p>
        </p:txBody>
      </p:sp>
      <p:pic>
        <p:nvPicPr>
          <p:cNvPr id="130" name="Shape 130"/>
          <p:cNvPicPr preferRelativeResize="0"/>
          <p:nvPr/>
        </p:nvPicPr>
        <p:blipFill>
          <a:blip r:embed="rId3">
            <a:alphaModFix/>
          </a:blip>
          <a:stretch>
            <a:fillRect/>
          </a:stretch>
        </p:blipFill>
        <p:spPr>
          <a:xfrm>
            <a:off x="1270000" y="1269975"/>
            <a:ext cx="7567074" cy="5683250"/>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a:hlinkClick r:id="rId3"/>
          </p:cNvPr>
          <p:cNvSpPr/>
          <p:nvPr/>
        </p:nvSpPr>
        <p:spPr>
          <a:xfrm>
            <a:off x="1607050" y="1072850"/>
            <a:ext cx="6945900" cy="5206175"/>
          </a:xfrm>
          <a:prstGeom prst="rect">
            <a:avLst/>
          </a:prstGeom>
          <a:blipFill>
            <a:blip r:embed="rId4">
              <a:alphaModFix/>
            </a:blip>
            <a:stretch>
              <a:fillRect/>
            </a:stretch>
          </a:blipFill>
          <a:ln>
            <a:noFill/>
          </a:ln>
        </p:spPr>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523800" y="261875"/>
            <a:ext cx="8654999" cy="6665999"/>
          </a:xfrm>
          <a:prstGeom prst="rect">
            <a:avLst/>
          </a:prstGeom>
          <a:noFill/>
          <a:ln>
            <a:noFill/>
          </a:ln>
        </p:spPr>
        <p:txBody>
          <a:bodyPr lIns="91425" tIns="91425" rIns="91425" bIns="91425" anchor="t" anchorCtr="0">
            <a:noAutofit/>
          </a:bodyPr>
          <a:lstStyle/>
          <a:p>
            <a:pPr lvl="0" rtl="0">
              <a:spcBef>
                <a:spcPts val="0"/>
              </a:spcBef>
              <a:buNone/>
            </a:pPr>
            <a:r>
              <a:rPr lang="en-US" sz="3000"/>
              <a:t>Recap:  Taxonomy</a:t>
            </a:r>
          </a:p>
          <a:p>
            <a:pPr lvl="0" rtl="0">
              <a:spcBef>
                <a:spcPts val="0"/>
              </a:spcBef>
              <a:buNone/>
            </a:pPr>
            <a:endParaRPr sz="3000"/>
          </a:p>
          <a:p>
            <a:pPr lvl="0" rtl="0">
              <a:spcBef>
                <a:spcPts val="0"/>
              </a:spcBef>
              <a:buNone/>
            </a:pPr>
            <a:r>
              <a:rPr lang="en-US" sz="3000"/>
              <a:t>     Kingdom Animalia</a:t>
            </a:r>
          </a:p>
          <a:p>
            <a:pPr lvl="0" rtl="0">
              <a:spcBef>
                <a:spcPts val="0"/>
              </a:spcBef>
              <a:buNone/>
            </a:pPr>
            <a:endParaRPr sz="3000"/>
          </a:p>
          <a:p>
            <a:pPr lvl="0" rtl="0">
              <a:spcBef>
                <a:spcPts val="0"/>
              </a:spcBef>
              <a:buNone/>
            </a:pPr>
            <a:r>
              <a:rPr lang="en-US" sz="3000"/>
              <a:t>            Phylum Annelida</a:t>
            </a:r>
          </a:p>
          <a:p>
            <a:pPr lvl="0" rtl="0">
              <a:spcBef>
                <a:spcPts val="0"/>
              </a:spcBef>
              <a:buNone/>
            </a:pPr>
            <a:endParaRPr sz="3000"/>
          </a:p>
          <a:p>
            <a:pPr lvl="0" rtl="0">
              <a:spcBef>
                <a:spcPts val="0"/>
              </a:spcBef>
              <a:buNone/>
            </a:pPr>
            <a:r>
              <a:rPr lang="en-US" sz="3000"/>
              <a:t>                Class Oligochaeta  (earthworms)</a:t>
            </a:r>
          </a:p>
          <a:p>
            <a:pPr lvl="0" rtl="0">
              <a:spcBef>
                <a:spcPts val="0"/>
              </a:spcBef>
              <a:buNone/>
            </a:pPr>
            <a:endParaRPr sz="3000"/>
          </a:p>
          <a:p>
            <a:pPr lvl="0" rtl="0">
              <a:spcBef>
                <a:spcPts val="0"/>
              </a:spcBef>
              <a:buNone/>
            </a:pPr>
            <a:r>
              <a:rPr lang="en-US" sz="3000"/>
              <a:t>                Class Hirudinea (leeches)</a:t>
            </a:r>
          </a:p>
          <a:p>
            <a:pPr lvl="0" rtl="0">
              <a:spcBef>
                <a:spcPts val="0"/>
              </a:spcBef>
              <a:buNone/>
            </a:pPr>
            <a:endParaRPr sz="3000"/>
          </a:p>
          <a:p>
            <a:pPr lvl="0" rtl="0">
              <a:spcBef>
                <a:spcPts val="0"/>
              </a:spcBef>
              <a:buNone/>
            </a:pPr>
            <a:r>
              <a:rPr lang="en-US" sz="3000"/>
              <a:t>                Class Polychaeta  (marine worms)</a:t>
            </a:r>
          </a:p>
          <a:p>
            <a:pPr lvl="0" rtl="0">
              <a:spcBef>
                <a:spcPts val="0"/>
              </a:spcBef>
              <a:buNone/>
            </a:pPr>
            <a:endParaRPr sz="3000"/>
          </a:p>
          <a:p>
            <a:pPr lvl="0" rtl="0">
              <a:spcBef>
                <a:spcPts val="0"/>
              </a:spcBef>
              <a:buNone/>
            </a:pPr>
            <a:endParaRPr sz="3000"/>
          </a:p>
          <a:p>
            <a:pPr lvl="0">
              <a:spcBef>
                <a:spcPts val="0"/>
              </a:spcBef>
              <a:buNone/>
            </a:pPr>
            <a:r>
              <a:rPr lang="en-US" sz="3000"/>
              <a:t>*All are segmented, and have a coelom</a:t>
            </a:r>
          </a:p>
        </p:txBody>
      </p:sp>
      <p:pic>
        <p:nvPicPr>
          <p:cNvPr id="141" name="Shape 141"/>
          <p:cNvPicPr preferRelativeResize="0"/>
          <p:nvPr/>
        </p:nvPicPr>
        <p:blipFill>
          <a:blip r:embed="rId3">
            <a:alphaModFix/>
          </a:blip>
          <a:stretch>
            <a:fillRect/>
          </a:stretch>
        </p:blipFill>
        <p:spPr>
          <a:xfrm>
            <a:off x="6577600" y="410117"/>
            <a:ext cx="2964475" cy="2316350"/>
          </a:xfrm>
          <a:prstGeom prst="rect">
            <a:avLst/>
          </a:prstGeom>
          <a:noFill/>
          <a:ln>
            <a:noFill/>
          </a:ln>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96834" y="386945"/>
            <a:ext cx="5470999" cy="1430333"/>
          </a:xfrm>
          <a:prstGeom prst="rect">
            <a:avLst/>
          </a:prstGeom>
          <a:noFill/>
          <a:ln>
            <a:noFill/>
          </a:ln>
        </p:spPr>
        <p:txBody>
          <a:bodyPr lIns="101583" tIns="50778" rIns="101583" bIns="50778" anchor="ctr" anchorCtr="0">
            <a:noAutofit/>
          </a:bodyPr>
          <a:lstStyle/>
          <a:p>
            <a:pPr>
              <a:buClr>
                <a:schemeClr val="dk2"/>
              </a:buClr>
              <a:buSzPct val="25000"/>
            </a:pPr>
            <a:r>
              <a:rPr lang="en-US" sz="6667">
                <a:solidFill>
                  <a:schemeClr val="dk2"/>
                </a:solidFill>
              </a:rPr>
              <a:t>Mollusks</a:t>
            </a:r>
          </a:p>
        </p:txBody>
      </p:sp>
      <p:sp>
        <p:nvSpPr>
          <p:cNvPr id="52" name="Shape 52"/>
          <p:cNvSpPr txBox="1">
            <a:spLocks noGrp="1"/>
          </p:cNvSpPr>
          <p:nvPr>
            <p:ph type="subTitle" idx="1"/>
          </p:nvPr>
        </p:nvSpPr>
        <p:spPr>
          <a:xfrm>
            <a:off x="276111" y="2367195"/>
            <a:ext cx="7874000" cy="2370666"/>
          </a:xfrm>
          <a:prstGeom prst="rect">
            <a:avLst/>
          </a:prstGeom>
          <a:noFill/>
          <a:ln>
            <a:noFill/>
          </a:ln>
        </p:spPr>
        <p:txBody>
          <a:bodyPr lIns="101583" tIns="50778" rIns="101583" bIns="50778" anchor="t" anchorCtr="0">
            <a:noAutofit/>
          </a:bodyPr>
          <a:lstStyle/>
          <a:p>
            <a:pPr algn="l">
              <a:lnSpc>
                <a:spcPct val="90000"/>
              </a:lnSpc>
              <a:spcBef>
                <a:spcPts val="800"/>
              </a:spcBef>
              <a:buClr>
                <a:schemeClr val="dk1"/>
              </a:buClr>
              <a:buSzPct val="25000"/>
            </a:pPr>
            <a:r>
              <a:rPr lang="en-US" sz="4000">
                <a:solidFill>
                  <a:schemeClr val="dk1"/>
                </a:solidFill>
              </a:rPr>
              <a:t>Kingdom Animalia, </a:t>
            </a:r>
            <a:br>
              <a:rPr lang="en-US" sz="4000">
                <a:solidFill>
                  <a:schemeClr val="dk1"/>
                </a:solidFill>
              </a:rPr>
            </a:br>
            <a:r>
              <a:rPr lang="en-US" sz="4000">
                <a:solidFill>
                  <a:schemeClr val="dk1"/>
                </a:solidFill>
              </a:rPr>
              <a:t>Phylum Mollusca </a:t>
            </a:r>
            <a:br>
              <a:rPr lang="en-US" sz="4000">
                <a:solidFill>
                  <a:schemeClr val="dk1"/>
                </a:solidFill>
              </a:rPr>
            </a:br>
            <a:r>
              <a:rPr lang="en-US" sz="4000">
                <a:solidFill>
                  <a:schemeClr val="dk1"/>
                </a:solidFill>
              </a:rPr>
              <a:t>      (means “soft”)</a:t>
            </a:r>
          </a:p>
          <a:p>
            <a:pPr algn="l">
              <a:lnSpc>
                <a:spcPct val="90000"/>
              </a:lnSpc>
              <a:spcBef>
                <a:spcPts val="800"/>
              </a:spcBef>
              <a:buClr>
                <a:schemeClr val="dk1"/>
              </a:buClr>
              <a:buSzPct val="25000"/>
            </a:pPr>
            <a:endParaRPr sz="4000">
              <a:solidFill>
                <a:schemeClr val="dk1"/>
              </a:solidFill>
            </a:endParaRPr>
          </a:p>
          <a:p>
            <a:pPr algn="l">
              <a:lnSpc>
                <a:spcPct val="90000"/>
              </a:lnSpc>
              <a:spcBef>
                <a:spcPts val="800"/>
              </a:spcBef>
              <a:buClr>
                <a:schemeClr val="dk1"/>
              </a:buClr>
              <a:buSzPct val="25000"/>
            </a:pPr>
            <a:endParaRPr sz="4000">
              <a:solidFill>
                <a:schemeClr val="dk1"/>
              </a:solidFill>
            </a:endParaRPr>
          </a:p>
        </p:txBody>
      </p:sp>
      <p:pic>
        <p:nvPicPr>
          <p:cNvPr id="53" name="Shape 53"/>
          <p:cNvPicPr preferRelativeResize="0"/>
          <p:nvPr/>
        </p:nvPicPr>
        <p:blipFill>
          <a:blip r:embed="rId3">
            <a:alphaModFix/>
          </a:blip>
          <a:stretch>
            <a:fillRect/>
          </a:stretch>
        </p:blipFill>
        <p:spPr>
          <a:xfrm>
            <a:off x="618695" y="5123278"/>
            <a:ext cx="2963333" cy="2222500"/>
          </a:xfrm>
          <a:prstGeom prst="rect">
            <a:avLst/>
          </a:prstGeom>
          <a:noFill/>
          <a:ln>
            <a:noFill/>
          </a:ln>
        </p:spPr>
      </p:pic>
      <p:pic>
        <p:nvPicPr>
          <p:cNvPr id="54" name="Shape 54"/>
          <p:cNvPicPr preferRelativeResize="0"/>
          <p:nvPr/>
        </p:nvPicPr>
        <p:blipFill>
          <a:blip r:embed="rId4">
            <a:alphaModFix/>
          </a:blip>
          <a:stretch>
            <a:fillRect/>
          </a:stretch>
        </p:blipFill>
        <p:spPr>
          <a:xfrm>
            <a:off x="6233000" y="146159"/>
            <a:ext cx="3643309" cy="4016679"/>
          </a:xfrm>
          <a:prstGeom prst="rect">
            <a:avLst/>
          </a:prstGeom>
          <a:noFill/>
          <a:ln>
            <a:noFill/>
          </a:ln>
        </p:spPr>
      </p:pic>
    </p:spTree>
    <p:extLst>
      <p:ext uri="{BB962C8B-B14F-4D97-AF65-F5344CB8AC3E}">
        <p14:creationId xmlns:p14="http://schemas.microsoft.com/office/powerpoint/2010/main" val="5325668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title" idx="4294967295"/>
          </p:nvPr>
        </p:nvSpPr>
        <p:spPr>
          <a:xfrm>
            <a:off x="0" y="103188"/>
            <a:ext cx="7885113" cy="774700"/>
          </a:xfrm>
          <a:prstGeom prst="rect">
            <a:avLst/>
          </a:prstGeom>
          <a:noFill/>
          <a:ln>
            <a:noFill/>
          </a:ln>
        </p:spPr>
        <p:txBody>
          <a:bodyPr lIns="38100" tIns="38100" rIns="38100" bIns="38100" anchor="ctr" anchorCtr="0">
            <a:noAutofit/>
          </a:bodyPr>
          <a:lstStyle/>
          <a:p>
            <a:pPr marL="0" marR="0" lvl="0" indent="0" algn="ctr">
              <a:lnSpc>
                <a:spcPct val="119886"/>
              </a:lnSpc>
              <a:spcBef>
                <a:spcPts val="0"/>
              </a:spcBef>
              <a:spcAft>
                <a:spcPts val="0"/>
              </a:spcAft>
              <a:buNone/>
            </a:pPr>
            <a:r>
              <a:rPr lang="en-US" sz="4888"/>
              <a:t>Main </a:t>
            </a:r>
            <a:r>
              <a:rPr lang="en-US" sz="4888">
                <a:solidFill>
                  <a:srgbClr val="000000"/>
                </a:solidFill>
                <a:latin typeface="Arial"/>
                <a:ea typeface="Arial"/>
                <a:cs typeface="Arial"/>
                <a:sym typeface="Arial"/>
              </a:rPr>
              <a:t>Characteristics</a:t>
            </a:r>
          </a:p>
        </p:txBody>
      </p:sp>
      <p:sp>
        <p:nvSpPr>
          <p:cNvPr id="31" name="Shape 31"/>
          <p:cNvSpPr txBox="1">
            <a:spLocks noGrp="1"/>
          </p:cNvSpPr>
          <p:nvPr>
            <p:ph type="body" idx="4294967295"/>
          </p:nvPr>
        </p:nvSpPr>
        <p:spPr>
          <a:xfrm>
            <a:off x="0" y="877888"/>
            <a:ext cx="8836025" cy="1539875"/>
          </a:xfrm>
          <a:prstGeom prst="rect">
            <a:avLst/>
          </a:prstGeom>
          <a:noFill/>
          <a:ln>
            <a:noFill/>
          </a:ln>
        </p:spPr>
        <p:txBody>
          <a:bodyPr lIns="38100" tIns="38100" rIns="38100" bIns="38100" anchor="t" anchorCtr="0">
            <a:noAutofit/>
          </a:bodyPr>
          <a:lstStyle/>
          <a:p>
            <a:pPr marR="0" lvl="0" algn="l">
              <a:lnSpc>
                <a:spcPct val="120138"/>
              </a:lnSpc>
              <a:spcBef>
                <a:spcPts val="0"/>
              </a:spcBef>
              <a:spcAft>
                <a:spcPts val="0"/>
              </a:spcAft>
              <a:buNone/>
            </a:pPr>
            <a:r>
              <a:rPr lang="en-US" sz="4000"/>
              <a:t> </a:t>
            </a:r>
            <a:r>
              <a:rPr lang="en-US" sz="4000">
                <a:solidFill>
                  <a:srgbClr val="000000"/>
                </a:solidFill>
                <a:latin typeface="Arial"/>
                <a:ea typeface="Arial"/>
                <a:cs typeface="Arial"/>
                <a:sym typeface="Arial"/>
              </a:rPr>
              <a:t>segment</a:t>
            </a:r>
            <a:r>
              <a:rPr lang="en-US" sz="4000"/>
              <a:t>s</a:t>
            </a:r>
            <a:br>
              <a:rPr lang="en-US" sz="4000"/>
            </a:br>
            <a:r>
              <a:rPr lang="en-US" sz="4000"/>
              <a:t> </a:t>
            </a:r>
            <a:r>
              <a:rPr lang="en-US" sz="4000">
                <a:solidFill>
                  <a:srgbClr val="000000"/>
                </a:solidFill>
                <a:latin typeface="Arial"/>
                <a:ea typeface="Arial"/>
                <a:cs typeface="Arial"/>
                <a:sym typeface="Arial"/>
              </a:rPr>
              <a:t>true coelom (body cavity)</a:t>
            </a:r>
          </a:p>
          <a:p>
            <a:pPr marL="0" marR="0" lvl="0" indent="0" algn="l">
              <a:lnSpc>
                <a:spcPct val="120138"/>
              </a:lnSpc>
              <a:spcBef>
                <a:spcPts val="719"/>
              </a:spcBef>
              <a:spcAft>
                <a:spcPts val="0"/>
              </a:spcAft>
              <a:buNone/>
            </a:pPr>
            <a:endParaRPr sz="4000">
              <a:solidFill>
                <a:srgbClr val="000000"/>
              </a:solidFill>
              <a:latin typeface="Arial"/>
              <a:ea typeface="Arial"/>
              <a:cs typeface="Arial"/>
              <a:sym typeface="Arial"/>
            </a:endParaRPr>
          </a:p>
        </p:txBody>
      </p:sp>
      <p:pic>
        <p:nvPicPr>
          <p:cNvPr id="32" name="Shape 32"/>
          <p:cNvPicPr preferRelativeResize="0"/>
          <p:nvPr/>
        </p:nvPicPr>
        <p:blipFill>
          <a:blip r:embed="rId3">
            <a:alphaModFix/>
          </a:blip>
          <a:stretch>
            <a:fillRect/>
          </a:stretch>
        </p:blipFill>
        <p:spPr>
          <a:xfrm>
            <a:off x="1559300" y="2816248"/>
            <a:ext cx="6773275" cy="4422725"/>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56694" y="13"/>
            <a:ext cx="9144000" cy="795667"/>
          </a:xfrm>
          <a:prstGeom prst="rect">
            <a:avLst/>
          </a:prstGeom>
          <a:noFill/>
          <a:ln>
            <a:noFill/>
          </a:ln>
        </p:spPr>
        <p:txBody>
          <a:bodyPr lIns="101583" tIns="50778" rIns="101583" bIns="50778" anchor="ctr" anchorCtr="0">
            <a:noAutofit/>
          </a:bodyPr>
          <a:lstStyle/>
          <a:p>
            <a:pPr>
              <a:buClr>
                <a:schemeClr val="dk2"/>
              </a:buClr>
              <a:buSzPct val="25000"/>
            </a:pPr>
            <a:r>
              <a:rPr lang="en-US" sz="4444" b="1" i="1"/>
              <a:t>What is a Mollusk?</a:t>
            </a:r>
          </a:p>
        </p:txBody>
      </p:sp>
      <p:sp>
        <p:nvSpPr>
          <p:cNvPr id="60" name="Shape 60"/>
          <p:cNvSpPr txBox="1">
            <a:spLocks noGrp="1"/>
          </p:cNvSpPr>
          <p:nvPr>
            <p:ph idx="1"/>
          </p:nvPr>
        </p:nvSpPr>
        <p:spPr>
          <a:xfrm>
            <a:off x="356694" y="795667"/>
            <a:ext cx="9144000" cy="2604999"/>
          </a:xfrm>
          <a:prstGeom prst="rect">
            <a:avLst/>
          </a:prstGeom>
          <a:noFill/>
          <a:ln>
            <a:noFill/>
          </a:ln>
        </p:spPr>
        <p:txBody>
          <a:bodyPr lIns="101583" tIns="50778" rIns="101583" bIns="50778" anchor="t" anchorCtr="0">
            <a:noAutofit/>
          </a:bodyPr>
          <a:lstStyle/>
          <a:p>
            <a:pPr indent="-380996">
              <a:buSzPct val="59375"/>
            </a:pPr>
            <a:r>
              <a:rPr lang="en-US"/>
              <a:t>Soft body with internal or external shell</a:t>
            </a:r>
          </a:p>
          <a:p>
            <a:pPr indent="-380996">
              <a:buSzPct val="59375"/>
            </a:pPr>
            <a:r>
              <a:rPr lang="en-US"/>
              <a:t>Ex:  snails, slugs, clams, squids, and octopi</a:t>
            </a:r>
          </a:p>
          <a:p>
            <a:pPr indent="-380996">
              <a:buSzPct val="59375"/>
            </a:pPr>
            <a:r>
              <a:rPr lang="en-US"/>
              <a:t>Trochophore </a:t>
            </a:r>
            <a:r>
              <a:rPr lang="en-US"/>
              <a:t>l</a:t>
            </a:r>
            <a:r>
              <a:rPr lang="en-US"/>
              <a:t>arva</a:t>
            </a:r>
          </a:p>
        </p:txBody>
      </p:sp>
      <p:pic>
        <p:nvPicPr>
          <p:cNvPr id="61" name="Shape 61"/>
          <p:cNvPicPr preferRelativeResize="0"/>
          <p:nvPr/>
        </p:nvPicPr>
        <p:blipFill>
          <a:blip r:embed="rId3">
            <a:alphaModFix/>
          </a:blip>
          <a:stretch>
            <a:fillRect/>
          </a:stretch>
        </p:blipFill>
        <p:spPr>
          <a:xfrm>
            <a:off x="6038139" y="2348583"/>
            <a:ext cx="3852333" cy="4910667"/>
          </a:xfrm>
          <a:prstGeom prst="rect">
            <a:avLst/>
          </a:prstGeom>
          <a:noFill/>
          <a:ln>
            <a:noFill/>
          </a:ln>
        </p:spPr>
      </p:pic>
      <p:pic>
        <p:nvPicPr>
          <p:cNvPr id="62" name="Shape 62"/>
          <p:cNvPicPr preferRelativeResize="0"/>
          <p:nvPr/>
        </p:nvPicPr>
        <p:blipFill>
          <a:blip r:embed="rId4">
            <a:alphaModFix/>
          </a:blip>
          <a:stretch>
            <a:fillRect/>
          </a:stretch>
        </p:blipFill>
        <p:spPr>
          <a:xfrm>
            <a:off x="474222" y="3987555"/>
            <a:ext cx="5080000" cy="3386667"/>
          </a:xfrm>
          <a:prstGeom prst="rect">
            <a:avLst/>
          </a:prstGeom>
          <a:noFill/>
          <a:ln>
            <a:noFill/>
          </a:ln>
        </p:spPr>
      </p:pic>
    </p:spTree>
    <p:extLst>
      <p:ext uri="{BB962C8B-B14F-4D97-AF65-F5344CB8AC3E}">
        <p14:creationId xmlns:p14="http://schemas.microsoft.com/office/powerpoint/2010/main" val="346809837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idx="1"/>
          </p:nvPr>
        </p:nvSpPr>
        <p:spPr>
          <a:xfrm>
            <a:off x="254667" y="126889"/>
            <a:ext cx="9144000" cy="2741666"/>
          </a:xfrm>
          <a:prstGeom prst="rect">
            <a:avLst/>
          </a:prstGeom>
          <a:noFill/>
          <a:ln>
            <a:noFill/>
          </a:ln>
        </p:spPr>
        <p:txBody>
          <a:bodyPr lIns="101583" tIns="50778" rIns="101583" bIns="50778" anchor="t" anchorCtr="0">
            <a:noAutofit/>
          </a:bodyPr>
          <a:lstStyle/>
          <a:p>
            <a:pPr indent="-380996">
              <a:buSzPct val="59375"/>
            </a:pPr>
            <a:r>
              <a:rPr lang="en-US" sz="3600" dirty="0"/>
              <a:t>Body plan:  </a:t>
            </a:r>
          </a:p>
          <a:p>
            <a:pPr lvl="1">
              <a:buSzPct val="60714"/>
            </a:pPr>
            <a:r>
              <a:rPr lang="en-US" sz="2800" u="sng" dirty="0"/>
              <a:t>Visceral mass</a:t>
            </a:r>
            <a:r>
              <a:rPr lang="en-US" sz="2800" dirty="0"/>
              <a:t> – internal organs</a:t>
            </a:r>
          </a:p>
          <a:p>
            <a:pPr lvl="1">
              <a:buSzPct val="60714"/>
            </a:pPr>
            <a:r>
              <a:rPr lang="en-US" sz="2800" u="sng" dirty="0"/>
              <a:t>Mantle</a:t>
            </a:r>
            <a:r>
              <a:rPr lang="en-US" sz="2800" dirty="0"/>
              <a:t> – covers the body</a:t>
            </a:r>
          </a:p>
          <a:p>
            <a:pPr lvl="1" indent="-317497">
              <a:buSzPct val="60714"/>
            </a:pPr>
            <a:r>
              <a:rPr lang="en-US" sz="2800" u="sng" dirty="0" smtClean="0"/>
              <a:t>Foot</a:t>
            </a:r>
            <a:r>
              <a:rPr lang="en-US" sz="2800" dirty="0" smtClean="0"/>
              <a:t> </a:t>
            </a:r>
            <a:r>
              <a:rPr lang="en-US" sz="2800" dirty="0"/>
              <a:t>– takes on many forms</a:t>
            </a:r>
          </a:p>
          <a:p>
            <a:pPr lvl="1" indent="-317497">
              <a:buSzPct val="60714"/>
            </a:pPr>
            <a:r>
              <a:rPr lang="en-US" sz="2800" u="sng" dirty="0" smtClean="0"/>
              <a:t>Shell</a:t>
            </a:r>
            <a:r>
              <a:rPr lang="en-US" sz="2800" dirty="0" smtClean="0"/>
              <a:t> </a:t>
            </a:r>
            <a:r>
              <a:rPr lang="en-US" sz="2800" dirty="0"/>
              <a:t>– (present in most</a:t>
            </a:r>
            <a:r>
              <a:rPr lang="en-US" sz="2800" dirty="0" smtClean="0"/>
              <a:t>)</a:t>
            </a:r>
            <a:endParaRPr lang="en-US" sz="2800" dirty="0"/>
          </a:p>
        </p:txBody>
      </p:sp>
      <p:pic>
        <p:nvPicPr>
          <p:cNvPr id="68" name="Shape 68"/>
          <p:cNvPicPr preferRelativeResize="0"/>
          <p:nvPr/>
        </p:nvPicPr>
        <p:blipFill>
          <a:blip r:embed="rId3">
            <a:alphaModFix/>
          </a:blip>
          <a:stretch>
            <a:fillRect/>
          </a:stretch>
        </p:blipFill>
        <p:spPr>
          <a:xfrm>
            <a:off x="495945" y="3211028"/>
            <a:ext cx="8902721" cy="3922499"/>
          </a:xfrm>
          <a:prstGeom prst="rect">
            <a:avLst/>
          </a:prstGeom>
          <a:noFill/>
          <a:ln>
            <a:noFill/>
          </a:ln>
        </p:spPr>
      </p:pic>
      <p:pic>
        <p:nvPicPr>
          <p:cNvPr id="69" name="Shape 69"/>
          <p:cNvPicPr preferRelativeResize="0"/>
          <p:nvPr/>
        </p:nvPicPr>
        <p:blipFill>
          <a:blip r:embed="rId4">
            <a:alphaModFix/>
          </a:blip>
          <a:stretch>
            <a:fillRect/>
          </a:stretch>
        </p:blipFill>
        <p:spPr>
          <a:xfrm>
            <a:off x="6944806" y="345403"/>
            <a:ext cx="2857500" cy="1979083"/>
          </a:xfrm>
          <a:prstGeom prst="rect">
            <a:avLst/>
          </a:prstGeom>
          <a:noFill/>
          <a:ln>
            <a:noFill/>
          </a:ln>
        </p:spPr>
      </p:pic>
    </p:spTree>
    <p:extLst>
      <p:ext uri="{BB962C8B-B14F-4D97-AF65-F5344CB8AC3E}">
        <p14:creationId xmlns:p14="http://schemas.microsoft.com/office/powerpoint/2010/main" val="11541651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52111" y="13"/>
            <a:ext cx="9144000" cy="1270000"/>
          </a:xfrm>
          <a:prstGeom prst="rect">
            <a:avLst/>
          </a:prstGeom>
          <a:noFill/>
          <a:ln>
            <a:noFill/>
          </a:ln>
        </p:spPr>
        <p:txBody>
          <a:bodyPr lIns="101583" tIns="50778" rIns="101583" bIns="50778" anchor="ctr" anchorCtr="0">
            <a:noAutofit/>
          </a:bodyPr>
          <a:lstStyle/>
          <a:p>
            <a:pPr>
              <a:buClr>
                <a:schemeClr val="dk2"/>
              </a:buClr>
              <a:buSzPct val="25000"/>
            </a:pPr>
            <a:r>
              <a:rPr lang="en-US" b="1" i="1"/>
              <a:t>Groups of Mollusks</a:t>
            </a:r>
          </a:p>
        </p:txBody>
      </p:sp>
      <p:sp>
        <p:nvSpPr>
          <p:cNvPr id="75" name="Shape 75"/>
          <p:cNvSpPr txBox="1">
            <a:spLocks noGrp="1"/>
          </p:cNvSpPr>
          <p:nvPr>
            <p:ph idx="1"/>
          </p:nvPr>
        </p:nvSpPr>
        <p:spPr>
          <a:xfrm>
            <a:off x="352111" y="1115389"/>
            <a:ext cx="9144000" cy="5029000"/>
          </a:xfrm>
          <a:prstGeom prst="rect">
            <a:avLst/>
          </a:prstGeom>
          <a:noFill/>
          <a:ln>
            <a:noFill/>
          </a:ln>
        </p:spPr>
        <p:txBody>
          <a:bodyPr lIns="101583" tIns="50778" rIns="101583" bIns="50778" anchor="t" anchorCtr="0">
            <a:noAutofit/>
          </a:bodyPr>
          <a:lstStyle/>
          <a:p>
            <a:pPr marL="0" indent="0">
              <a:buNone/>
            </a:pPr>
            <a:r>
              <a:rPr lang="en-US"/>
              <a:t>Three major classes of mollusks</a:t>
            </a:r>
          </a:p>
          <a:p>
            <a:pPr indent="-380996">
              <a:buSzPct val="59375"/>
              <a:buNone/>
            </a:pPr>
            <a:endParaRPr/>
          </a:p>
          <a:p>
            <a:pPr marL="0" indent="0">
              <a:spcBef>
                <a:spcPts val="756"/>
              </a:spcBef>
              <a:buNone/>
            </a:pPr>
            <a:r>
              <a:rPr lang="en-US" sz="3778"/>
              <a:t>Gastropods</a:t>
            </a:r>
          </a:p>
          <a:p>
            <a:pPr marL="0" indent="0">
              <a:spcBef>
                <a:spcPts val="756"/>
              </a:spcBef>
              <a:buNone/>
            </a:pPr>
            <a:r>
              <a:rPr lang="en-US" sz="3778"/>
              <a:t>Bivalves</a:t>
            </a:r>
          </a:p>
          <a:p>
            <a:pPr marL="0" indent="0">
              <a:spcBef>
                <a:spcPts val="756"/>
              </a:spcBef>
              <a:buNone/>
            </a:pPr>
            <a:r>
              <a:rPr lang="en-US" sz="3778"/>
              <a:t>Cephalopods</a:t>
            </a:r>
          </a:p>
        </p:txBody>
      </p:sp>
      <p:pic>
        <p:nvPicPr>
          <p:cNvPr id="76" name="Shape 76"/>
          <p:cNvPicPr preferRelativeResize="0"/>
          <p:nvPr/>
        </p:nvPicPr>
        <p:blipFill>
          <a:blip r:embed="rId3">
            <a:alphaModFix/>
          </a:blip>
          <a:stretch>
            <a:fillRect/>
          </a:stretch>
        </p:blipFill>
        <p:spPr>
          <a:xfrm>
            <a:off x="3906038" y="3294652"/>
            <a:ext cx="5745961" cy="3828967"/>
          </a:xfrm>
          <a:prstGeom prst="rect">
            <a:avLst/>
          </a:prstGeom>
          <a:noFill/>
          <a:ln>
            <a:noFill/>
          </a:ln>
        </p:spPr>
      </p:pic>
    </p:spTree>
    <p:extLst>
      <p:ext uri="{BB962C8B-B14F-4D97-AF65-F5344CB8AC3E}">
        <p14:creationId xmlns:p14="http://schemas.microsoft.com/office/powerpoint/2010/main" val="33381788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08000" y="324652"/>
            <a:ext cx="9144000" cy="1270000"/>
          </a:xfrm>
          <a:prstGeom prst="rect">
            <a:avLst/>
          </a:prstGeom>
          <a:noFill/>
          <a:ln>
            <a:noFill/>
          </a:ln>
        </p:spPr>
        <p:txBody>
          <a:bodyPr lIns="101583" tIns="50778" rIns="101583" bIns="50778" anchor="ctr" anchorCtr="0">
            <a:noAutofit/>
          </a:bodyPr>
          <a:lstStyle/>
          <a:p>
            <a:pPr>
              <a:buClr>
                <a:schemeClr val="dk2"/>
              </a:buClr>
              <a:buSzPct val="25000"/>
            </a:pPr>
            <a:r>
              <a:rPr lang="en-US" b="1" dirty="0"/>
              <a:t>Gastropod</a:t>
            </a:r>
          </a:p>
        </p:txBody>
      </p:sp>
      <p:sp>
        <p:nvSpPr>
          <p:cNvPr id="82" name="Shape 82"/>
          <p:cNvSpPr txBox="1">
            <a:spLocks noGrp="1"/>
          </p:cNvSpPr>
          <p:nvPr>
            <p:ph idx="1"/>
          </p:nvPr>
        </p:nvSpPr>
        <p:spPr>
          <a:xfrm>
            <a:off x="508000" y="1314417"/>
            <a:ext cx="9144000" cy="2793999"/>
          </a:xfrm>
          <a:prstGeom prst="rect">
            <a:avLst/>
          </a:prstGeom>
          <a:noFill/>
          <a:ln>
            <a:noFill/>
          </a:ln>
        </p:spPr>
        <p:txBody>
          <a:bodyPr lIns="101583" tIns="50778" rIns="101583" bIns="50778" anchor="t" anchorCtr="0">
            <a:noAutofit/>
          </a:bodyPr>
          <a:lstStyle/>
          <a:p>
            <a:pPr indent="-380996">
              <a:buSzPct val="59375"/>
            </a:pPr>
            <a:r>
              <a:rPr lang="en-US" sz="3200" dirty="0"/>
              <a:t>snails, slugs,  and nudibranchs</a:t>
            </a:r>
          </a:p>
          <a:p>
            <a:pPr indent="-380996">
              <a:buSzPct val="59375"/>
            </a:pPr>
            <a:r>
              <a:rPr lang="en-US" sz="3200" dirty="0"/>
              <a:t>Shell-less or single shelled</a:t>
            </a:r>
          </a:p>
          <a:p>
            <a:pPr indent="-380996">
              <a:buSzPct val="59375"/>
            </a:pPr>
            <a:r>
              <a:rPr lang="en-US" sz="3200" dirty="0"/>
              <a:t>Move by a muscular foot</a:t>
            </a:r>
          </a:p>
          <a:p>
            <a:pPr indent="-380996">
              <a:buSzPct val="59375"/>
            </a:pPr>
            <a:r>
              <a:rPr lang="en-US" sz="3200" dirty="0"/>
              <a:t>Some are poisonous, bright colors </a:t>
            </a:r>
          </a:p>
        </p:txBody>
      </p:sp>
      <p:pic>
        <p:nvPicPr>
          <p:cNvPr id="83" name="Shape 83"/>
          <p:cNvPicPr preferRelativeResize="0"/>
          <p:nvPr/>
        </p:nvPicPr>
        <p:blipFill>
          <a:blip r:embed="rId3">
            <a:alphaModFix/>
          </a:blip>
          <a:stretch>
            <a:fillRect/>
          </a:stretch>
        </p:blipFill>
        <p:spPr>
          <a:xfrm>
            <a:off x="4864194" y="4453514"/>
            <a:ext cx="2597669" cy="2917117"/>
          </a:xfrm>
          <a:prstGeom prst="rect">
            <a:avLst/>
          </a:prstGeom>
          <a:noFill/>
          <a:ln>
            <a:noFill/>
          </a:ln>
        </p:spPr>
      </p:pic>
      <p:pic>
        <p:nvPicPr>
          <p:cNvPr id="84" name="Shape 84"/>
          <p:cNvPicPr preferRelativeResize="0"/>
          <p:nvPr/>
        </p:nvPicPr>
        <p:blipFill>
          <a:blip r:embed="rId4">
            <a:alphaModFix/>
          </a:blip>
          <a:stretch>
            <a:fillRect/>
          </a:stretch>
        </p:blipFill>
        <p:spPr>
          <a:xfrm>
            <a:off x="2092944" y="4108422"/>
            <a:ext cx="2349940" cy="3262207"/>
          </a:xfrm>
          <a:prstGeom prst="rect">
            <a:avLst/>
          </a:prstGeom>
          <a:noFill/>
          <a:ln>
            <a:noFill/>
          </a:ln>
        </p:spPr>
      </p:pic>
    </p:spTree>
    <p:extLst>
      <p:ext uri="{BB962C8B-B14F-4D97-AF65-F5344CB8AC3E}">
        <p14:creationId xmlns:p14="http://schemas.microsoft.com/office/powerpoint/2010/main" val="181153107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508000" y="0"/>
            <a:ext cx="9144000" cy="964847"/>
          </a:xfrm>
          <a:prstGeom prst="rect">
            <a:avLst/>
          </a:prstGeom>
          <a:noFill/>
          <a:ln>
            <a:noFill/>
          </a:ln>
        </p:spPr>
        <p:txBody>
          <a:bodyPr lIns="101583" tIns="50778" rIns="101583" bIns="50778" anchor="ctr" anchorCtr="0">
            <a:noAutofit/>
          </a:bodyPr>
          <a:lstStyle/>
          <a:p>
            <a:pPr>
              <a:buClr>
                <a:schemeClr val="dk2"/>
              </a:buClr>
              <a:buSzPct val="25000"/>
            </a:pPr>
            <a:r>
              <a:rPr lang="en-US"/>
              <a:t>Snail</a:t>
            </a:r>
          </a:p>
        </p:txBody>
      </p:sp>
      <p:pic>
        <p:nvPicPr>
          <p:cNvPr id="90" name="Shape 90"/>
          <p:cNvPicPr preferRelativeResize="0"/>
          <p:nvPr/>
        </p:nvPicPr>
        <p:blipFill>
          <a:blip r:embed="rId3">
            <a:alphaModFix/>
          </a:blip>
          <a:stretch>
            <a:fillRect/>
          </a:stretch>
        </p:blipFill>
        <p:spPr>
          <a:xfrm>
            <a:off x="1439333" y="1439333"/>
            <a:ext cx="7567082" cy="5672667"/>
          </a:xfrm>
          <a:prstGeom prst="rect">
            <a:avLst/>
          </a:prstGeom>
          <a:noFill/>
          <a:ln>
            <a:noFill/>
          </a:ln>
        </p:spPr>
      </p:pic>
      <p:pic>
        <p:nvPicPr>
          <p:cNvPr id="91" name="Shape 91"/>
          <p:cNvPicPr preferRelativeResize="0"/>
          <p:nvPr/>
        </p:nvPicPr>
        <p:blipFill>
          <a:blip r:embed="rId4">
            <a:alphaModFix/>
          </a:blip>
          <a:stretch>
            <a:fillRect/>
          </a:stretch>
        </p:blipFill>
        <p:spPr>
          <a:xfrm>
            <a:off x="762000" y="1016001"/>
            <a:ext cx="8466667" cy="6341179"/>
          </a:xfrm>
          <a:prstGeom prst="rect">
            <a:avLst/>
          </a:prstGeom>
          <a:noFill/>
          <a:ln>
            <a:noFill/>
          </a:ln>
        </p:spPr>
      </p:pic>
    </p:spTree>
    <p:extLst>
      <p:ext uri="{BB962C8B-B14F-4D97-AF65-F5344CB8AC3E}">
        <p14:creationId xmlns:p14="http://schemas.microsoft.com/office/powerpoint/2010/main" val="120605681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a:noFill/>
          <a:ln>
            <a:noFill/>
          </a:ln>
        </p:spPr>
        <p:txBody>
          <a:bodyPr lIns="101583" tIns="50778" rIns="101583" bIns="50778" anchor="ctr" anchorCtr="0">
            <a:noAutofit/>
          </a:bodyPr>
          <a:lstStyle/>
          <a:p>
            <a:pPr>
              <a:buClr>
                <a:schemeClr val="dk2"/>
              </a:buClr>
              <a:buSzPct val="25000"/>
            </a:pPr>
            <a:r>
              <a:rPr lang="en-US"/>
              <a:t>Slug</a:t>
            </a:r>
          </a:p>
        </p:txBody>
      </p:sp>
      <p:pic>
        <p:nvPicPr>
          <p:cNvPr id="97" name="Shape 97"/>
          <p:cNvPicPr preferRelativeResize="0"/>
          <p:nvPr/>
        </p:nvPicPr>
        <p:blipFill>
          <a:blip r:embed="rId3">
            <a:alphaModFix/>
          </a:blip>
          <a:stretch>
            <a:fillRect/>
          </a:stretch>
        </p:blipFill>
        <p:spPr>
          <a:xfrm>
            <a:off x="597167" y="1575152"/>
            <a:ext cx="5016500" cy="5418667"/>
          </a:xfrm>
          <a:prstGeom prst="rect">
            <a:avLst/>
          </a:prstGeom>
          <a:noFill/>
          <a:ln>
            <a:noFill/>
          </a:ln>
        </p:spPr>
      </p:pic>
      <p:pic>
        <p:nvPicPr>
          <p:cNvPr id="98" name="Shape 98"/>
          <p:cNvPicPr preferRelativeResize="0"/>
          <p:nvPr/>
        </p:nvPicPr>
        <p:blipFill>
          <a:blip r:embed="rId4">
            <a:alphaModFix/>
          </a:blip>
          <a:stretch>
            <a:fillRect/>
          </a:stretch>
        </p:blipFill>
        <p:spPr>
          <a:xfrm>
            <a:off x="4484417" y="1575153"/>
            <a:ext cx="5291667" cy="3672417"/>
          </a:xfrm>
          <a:prstGeom prst="rect">
            <a:avLst/>
          </a:prstGeom>
          <a:noFill/>
          <a:ln>
            <a:noFill/>
          </a:ln>
        </p:spPr>
      </p:pic>
      <p:pic>
        <p:nvPicPr>
          <p:cNvPr id="99" name="Shape 99"/>
          <p:cNvPicPr preferRelativeResize="0"/>
          <p:nvPr/>
        </p:nvPicPr>
        <p:blipFill>
          <a:blip r:embed="rId5">
            <a:alphaModFix/>
          </a:blip>
          <a:stretch>
            <a:fillRect/>
          </a:stretch>
        </p:blipFill>
        <p:spPr>
          <a:xfrm>
            <a:off x="5446528" y="4382778"/>
            <a:ext cx="4195788" cy="3148119"/>
          </a:xfrm>
          <a:prstGeom prst="rect">
            <a:avLst/>
          </a:prstGeom>
          <a:noFill/>
          <a:ln>
            <a:noFill/>
          </a:ln>
        </p:spPr>
      </p:pic>
    </p:spTree>
    <p:extLst>
      <p:ext uri="{BB962C8B-B14F-4D97-AF65-F5344CB8AC3E}">
        <p14:creationId xmlns:p14="http://schemas.microsoft.com/office/powerpoint/2010/main" val="341051459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08000" y="305152"/>
            <a:ext cx="9144000" cy="710847"/>
          </a:xfrm>
          <a:prstGeom prst="rect">
            <a:avLst/>
          </a:prstGeom>
          <a:noFill/>
          <a:ln>
            <a:noFill/>
          </a:ln>
        </p:spPr>
        <p:txBody>
          <a:bodyPr lIns="101583" tIns="50778" rIns="101583" bIns="50778" anchor="ctr" anchorCtr="0">
            <a:noAutofit/>
          </a:bodyPr>
          <a:lstStyle/>
          <a:p>
            <a:pPr>
              <a:buClr>
                <a:schemeClr val="dk2"/>
              </a:buClr>
              <a:buSzPct val="25000"/>
            </a:pPr>
            <a:r>
              <a:rPr lang="en-US" sz="4444"/>
              <a:t>Nudibranchs</a:t>
            </a:r>
            <a:br>
              <a:rPr lang="en-US" sz="4444"/>
            </a:br>
            <a:r>
              <a:rPr lang="en-US" sz="4444"/>
              <a:t>(sea slugs)</a:t>
            </a:r>
          </a:p>
        </p:txBody>
      </p:sp>
      <p:sp>
        <p:nvSpPr>
          <p:cNvPr id="105" name="Shape 105"/>
          <p:cNvSpPr txBox="1"/>
          <p:nvPr/>
        </p:nvSpPr>
        <p:spPr>
          <a:xfrm>
            <a:off x="762000" y="6858000"/>
            <a:ext cx="8996000" cy="634333"/>
          </a:xfrm>
          <a:prstGeom prst="rect">
            <a:avLst/>
          </a:prstGeom>
          <a:noFill/>
          <a:ln>
            <a:noFill/>
          </a:ln>
        </p:spPr>
        <p:txBody>
          <a:bodyPr lIns="101583" tIns="50778" rIns="101583" bIns="50778" anchor="t" anchorCtr="0">
            <a:noAutofit/>
          </a:bodyPr>
          <a:lstStyle/>
          <a:p>
            <a:pPr>
              <a:buClr>
                <a:schemeClr val="dk1"/>
              </a:buClr>
              <a:buSzPct val="25000"/>
            </a:pPr>
            <a:r>
              <a:rPr lang="en-US" sz="2000">
                <a:solidFill>
                  <a:schemeClr val="dk1"/>
                </a:solidFill>
              </a:rPr>
              <a:t>Check out the </a:t>
            </a:r>
            <a:r>
              <a:rPr lang="en-US" sz="2000" u="sng">
                <a:solidFill>
                  <a:schemeClr val="hlink"/>
                </a:solidFill>
                <a:hlinkClick r:id="rId3"/>
              </a:rPr>
              <a:t>nudibranch gallery at nationalgeographic</a:t>
            </a:r>
          </a:p>
        </p:txBody>
      </p:sp>
      <p:pic>
        <p:nvPicPr>
          <p:cNvPr id="106" name="Shape 106"/>
          <p:cNvPicPr preferRelativeResize="0"/>
          <p:nvPr/>
        </p:nvPicPr>
        <p:blipFill>
          <a:blip r:embed="rId4">
            <a:alphaModFix/>
          </a:blip>
          <a:stretch>
            <a:fillRect/>
          </a:stretch>
        </p:blipFill>
        <p:spPr>
          <a:xfrm>
            <a:off x="1825625" y="1703917"/>
            <a:ext cx="6508750" cy="4212167"/>
          </a:xfrm>
          <a:prstGeom prst="rect">
            <a:avLst/>
          </a:prstGeom>
          <a:noFill/>
          <a:ln>
            <a:noFill/>
          </a:ln>
        </p:spPr>
      </p:pic>
    </p:spTree>
    <p:extLst>
      <p:ext uri="{BB962C8B-B14F-4D97-AF65-F5344CB8AC3E}">
        <p14:creationId xmlns:p14="http://schemas.microsoft.com/office/powerpoint/2010/main" val="90016724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a:noFill/>
          <a:ln>
            <a:noFill/>
          </a:ln>
        </p:spPr>
        <p:txBody>
          <a:bodyPr lIns="101583" tIns="50778" rIns="101583" bIns="50778" anchor="ctr" anchorCtr="0">
            <a:noAutofit/>
          </a:bodyPr>
          <a:lstStyle/>
          <a:p>
            <a:pPr>
              <a:buClr>
                <a:schemeClr val="dk2"/>
              </a:buClr>
              <a:buSzPct val="25000"/>
            </a:pPr>
            <a:r>
              <a:rPr lang="en-US"/>
              <a:t>Bivalves (things with 2 shells)</a:t>
            </a:r>
          </a:p>
        </p:txBody>
      </p:sp>
      <p:pic>
        <p:nvPicPr>
          <p:cNvPr id="112" name="Shape 112"/>
          <p:cNvPicPr preferRelativeResize="0"/>
          <p:nvPr/>
        </p:nvPicPr>
        <p:blipFill>
          <a:blip r:embed="rId3">
            <a:alphaModFix/>
          </a:blip>
          <a:stretch>
            <a:fillRect/>
          </a:stretch>
        </p:blipFill>
        <p:spPr>
          <a:xfrm>
            <a:off x="2429691" y="2928661"/>
            <a:ext cx="6312142" cy="3590673"/>
          </a:xfrm>
          <a:prstGeom prst="rect">
            <a:avLst/>
          </a:prstGeom>
          <a:noFill/>
          <a:ln>
            <a:noFill/>
          </a:ln>
        </p:spPr>
      </p:pic>
      <p:sp>
        <p:nvSpPr>
          <p:cNvPr id="113" name="Shape 113"/>
          <p:cNvSpPr txBox="1"/>
          <p:nvPr/>
        </p:nvSpPr>
        <p:spPr>
          <a:xfrm>
            <a:off x="4487334" y="1439334"/>
            <a:ext cx="5164666" cy="543277"/>
          </a:xfrm>
          <a:prstGeom prst="rect">
            <a:avLst/>
          </a:prstGeom>
          <a:noFill/>
          <a:ln>
            <a:noFill/>
          </a:ln>
        </p:spPr>
        <p:txBody>
          <a:bodyPr lIns="101583" tIns="50778" rIns="101583" bIns="50778" anchor="t" anchorCtr="0">
            <a:noAutofit/>
          </a:bodyPr>
          <a:lstStyle/>
          <a:p>
            <a:pPr>
              <a:buClr>
                <a:schemeClr val="dk1"/>
              </a:buClr>
              <a:buSzPct val="25000"/>
            </a:pPr>
            <a:r>
              <a:rPr lang="en-US" sz="2889">
                <a:solidFill>
                  <a:schemeClr val="dk1"/>
                </a:solidFill>
              </a:rPr>
              <a:t>Such as clams, scallops</a:t>
            </a:r>
          </a:p>
        </p:txBody>
      </p:sp>
      <p:pic>
        <p:nvPicPr>
          <p:cNvPr id="114" name="Shape 114"/>
          <p:cNvPicPr preferRelativeResize="0"/>
          <p:nvPr/>
        </p:nvPicPr>
        <p:blipFill>
          <a:blip r:embed="rId4">
            <a:alphaModFix/>
          </a:blip>
          <a:stretch>
            <a:fillRect/>
          </a:stretch>
        </p:blipFill>
        <p:spPr>
          <a:xfrm>
            <a:off x="7516101" y="5033554"/>
            <a:ext cx="2451463" cy="2586446"/>
          </a:xfrm>
          <a:prstGeom prst="rect">
            <a:avLst/>
          </a:prstGeom>
          <a:noFill/>
          <a:ln>
            <a:noFill/>
          </a:ln>
        </p:spPr>
      </p:pic>
      <p:pic>
        <p:nvPicPr>
          <p:cNvPr id="115" name="Shape 115"/>
          <p:cNvPicPr preferRelativeResize="0"/>
          <p:nvPr/>
        </p:nvPicPr>
        <p:blipFill>
          <a:blip r:embed="rId5">
            <a:alphaModFix/>
          </a:blip>
          <a:stretch>
            <a:fillRect/>
          </a:stretch>
        </p:blipFill>
        <p:spPr>
          <a:xfrm>
            <a:off x="470262" y="2144889"/>
            <a:ext cx="2611907" cy="1999585"/>
          </a:xfrm>
          <a:prstGeom prst="rect">
            <a:avLst/>
          </a:prstGeom>
          <a:noFill/>
          <a:ln>
            <a:noFill/>
          </a:ln>
        </p:spPr>
      </p:pic>
    </p:spTree>
    <p:extLst>
      <p:ext uri="{BB962C8B-B14F-4D97-AF65-F5344CB8AC3E}">
        <p14:creationId xmlns:p14="http://schemas.microsoft.com/office/powerpoint/2010/main" val="296730681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10556" y="14"/>
            <a:ext cx="9144000" cy="880332"/>
          </a:xfrm>
          <a:prstGeom prst="rect">
            <a:avLst/>
          </a:prstGeom>
          <a:noFill/>
          <a:ln>
            <a:noFill/>
          </a:ln>
        </p:spPr>
        <p:txBody>
          <a:bodyPr lIns="101583" tIns="50778" rIns="101583" bIns="50778" anchor="ctr" anchorCtr="0">
            <a:noAutofit/>
          </a:bodyPr>
          <a:lstStyle/>
          <a:p>
            <a:pPr>
              <a:buClr>
                <a:schemeClr val="dk2"/>
              </a:buClr>
              <a:buSzPct val="25000"/>
            </a:pPr>
            <a:r>
              <a:rPr lang="en-US" b="1"/>
              <a:t>Cephalopods</a:t>
            </a:r>
          </a:p>
        </p:txBody>
      </p:sp>
      <p:sp>
        <p:nvSpPr>
          <p:cNvPr id="121" name="Shape 121"/>
          <p:cNvSpPr txBox="1">
            <a:spLocks noGrp="1"/>
          </p:cNvSpPr>
          <p:nvPr>
            <p:ph idx="1"/>
          </p:nvPr>
        </p:nvSpPr>
        <p:spPr>
          <a:xfrm>
            <a:off x="198889" y="898543"/>
            <a:ext cx="9567333" cy="2842332"/>
          </a:xfrm>
          <a:prstGeom prst="rect">
            <a:avLst/>
          </a:prstGeom>
          <a:noFill/>
          <a:ln>
            <a:noFill/>
          </a:ln>
        </p:spPr>
        <p:txBody>
          <a:bodyPr lIns="101583" tIns="50778" rIns="101583" bIns="50778" anchor="t" anchorCtr="0">
            <a:noAutofit/>
          </a:bodyPr>
          <a:lstStyle/>
          <a:p>
            <a:pPr indent="-380996">
              <a:lnSpc>
                <a:spcPct val="90000"/>
              </a:lnSpc>
              <a:buSzPct val="59375"/>
            </a:pPr>
            <a:r>
              <a:rPr lang="en-US" sz="3200" dirty="0"/>
              <a:t>octopi, squids, cuttlefish, and nautilus</a:t>
            </a:r>
          </a:p>
          <a:p>
            <a:pPr indent="-380996">
              <a:lnSpc>
                <a:spcPct val="90000"/>
              </a:lnSpc>
              <a:buSzPct val="59375"/>
            </a:pPr>
            <a:r>
              <a:rPr lang="en-US" sz="3200" dirty="0"/>
              <a:t>soft-bodied , head is attached to foot</a:t>
            </a:r>
          </a:p>
          <a:p>
            <a:pPr indent="-380996">
              <a:lnSpc>
                <a:spcPct val="90000"/>
              </a:lnSpc>
              <a:buSzPct val="59375"/>
            </a:pPr>
            <a:r>
              <a:rPr lang="en-US" sz="3200" dirty="0"/>
              <a:t>foot is divided into tentacles with sucking disks</a:t>
            </a:r>
          </a:p>
          <a:p>
            <a:pPr indent="-380996">
              <a:lnSpc>
                <a:spcPct val="90000"/>
              </a:lnSpc>
              <a:buSzPct val="59375"/>
            </a:pPr>
            <a:r>
              <a:rPr lang="en-US" sz="3200" dirty="0"/>
              <a:t>small internal shells or no shell at all</a:t>
            </a:r>
          </a:p>
          <a:p>
            <a:pPr indent="-380996">
              <a:buSzPct val="59375"/>
              <a:buNone/>
            </a:pPr>
            <a:endParaRPr dirty="0"/>
          </a:p>
        </p:txBody>
      </p:sp>
      <p:sp>
        <p:nvSpPr>
          <p:cNvPr id="122" name="Shape 122">
            <a:hlinkClick r:id="rId3"/>
          </p:cNvPr>
          <p:cNvSpPr/>
          <p:nvPr/>
        </p:nvSpPr>
        <p:spPr>
          <a:xfrm>
            <a:off x="2624667" y="3810000"/>
            <a:ext cx="5080000" cy="3810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342058975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prstGeom prst="rect">
            <a:avLst/>
          </a:prstGeom>
          <a:noFill/>
          <a:ln>
            <a:noFill/>
          </a:ln>
        </p:spPr>
        <p:txBody>
          <a:bodyPr lIns="101583" tIns="50778" rIns="101583" bIns="50778" anchor="ctr" anchorCtr="0">
            <a:noAutofit/>
          </a:bodyPr>
          <a:lstStyle/>
          <a:p>
            <a:pPr>
              <a:buClr>
                <a:schemeClr val="dk2"/>
              </a:buClr>
              <a:buSzPct val="25000"/>
            </a:pPr>
            <a:r>
              <a:rPr lang="en-US" sz="4444"/>
              <a:t>Cuttlefish</a:t>
            </a:r>
            <a:br>
              <a:rPr lang="en-US" sz="4444"/>
            </a:br>
            <a:r>
              <a:rPr lang="en-US" sz="4444"/>
              <a:t>(the chameleon of the sea)</a:t>
            </a:r>
          </a:p>
        </p:txBody>
      </p:sp>
      <p:pic>
        <p:nvPicPr>
          <p:cNvPr id="128" name="Shape 128"/>
          <p:cNvPicPr preferRelativeResize="0"/>
          <p:nvPr/>
        </p:nvPicPr>
        <p:blipFill>
          <a:blip r:embed="rId3">
            <a:alphaModFix/>
          </a:blip>
          <a:stretch>
            <a:fillRect/>
          </a:stretch>
        </p:blipFill>
        <p:spPr>
          <a:xfrm>
            <a:off x="249162" y="2580640"/>
            <a:ext cx="6519332" cy="4670778"/>
          </a:xfrm>
          <a:prstGeom prst="rect">
            <a:avLst/>
          </a:prstGeom>
          <a:noFill/>
          <a:ln>
            <a:noFill/>
          </a:ln>
        </p:spPr>
      </p:pic>
      <p:pic>
        <p:nvPicPr>
          <p:cNvPr id="129" name="Shape 129"/>
          <p:cNvPicPr preferRelativeResize="0"/>
          <p:nvPr/>
        </p:nvPicPr>
        <p:blipFill>
          <a:blip r:embed="rId4">
            <a:alphaModFix/>
          </a:blip>
          <a:stretch>
            <a:fillRect/>
          </a:stretch>
        </p:blipFill>
        <p:spPr>
          <a:xfrm>
            <a:off x="4675235" y="1913023"/>
            <a:ext cx="5087558" cy="2741749"/>
          </a:xfrm>
          <a:prstGeom prst="rect">
            <a:avLst/>
          </a:prstGeom>
          <a:noFill/>
          <a:ln>
            <a:noFill/>
          </a:ln>
        </p:spPr>
      </p:pic>
    </p:spTree>
    <p:extLst>
      <p:ext uri="{BB962C8B-B14F-4D97-AF65-F5344CB8AC3E}">
        <p14:creationId xmlns:p14="http://schemas.microsoft.com/office/powerpoint/2010/main" val="417074247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idx="4294967295"/>
          </p:nvPr>
        </p:nvSpPr>
        <p:spPr>
          <a:xfrm>
            <a:off x="0" y="103188"/>
            <a:ext cx="7885113" cy="774700"/>
          </a:xfrm>
          <a:prstGeom prst="rect">
            <a:avLst/>
          </a:prstGeom>
          <a:noFill/>
          <a:ln>
            <a:noFill/>
          </a:ln>
        </p:spPr>
        <p:txBody>
          <a:bodyPr lIns="38100" tIns="38100" rIns="38100" bIns="38100" anchor="ctr" anchorCtr="0">
            <a:noAutofit/>
          </a:bodyPr>
          <a:lstStyle/>
          <a:p>
            <a:pPr marL="0" marR="0" lvl="0" indent="0" rtl="0">
              <a:lnSpc>
                <a:spcPct val="119886"/>
              </a:lnSpc>
              <a:spcBef>
                <a:spcPts val="0"/>
              </a:spcBef>
              <a:spcAft>
                <a:spcPts val="0"/>
              </a:spcAft>
              <a:buNone/>
            </a:pPr>
            <a:r>
              <a:rPr lang="en-US" sz="4888"/>
              <a:t>Annelids</a:t>
            </a:r>
          </a:p>
        </p:txBody>
      </p:sp>
      <p:sp>
        <p:nvSpPr>
          <p:cNvPr id="38" name="Shape 38"/>
          <p:cNvSpPr txBox="1">
            <a:spLocks noGrp="1"/>
          </p:cNvSpPr>
          <p:nvPr>
            <p:ph type="body" idx="4294967295"/>
          </p:nvPr>
        </p:nvSpPr>
        <p:spPr>
          <a:xfrm>
            <a:off x="0" y="877888"/>
            <a:ext cx="3878263" cy="6354762"/>
          </a:xfrm>
          <a:prstGeom prst="rect">
            <a:avLst/>
          </a:prstGeom>
          <a:noFill/>
          <a:ln>
            <a:noFill/>
          </a:ln>
        </p:spPr>
        <p:txBody>
          <a:bodyPr lIns="38100" tIns="38100" rIns="38100" bIns="38100" anchor="t" anchorCtr="0">
            <a:noAutofit/>
          </a:bodyPr>
          <a:lstStyle/>
          <a:p>
            <a:pPr marR="0" lvl="0" algn="l" rtl="0">
              <a:lnSpc>
                <a:spcPct val="120138"/>
              </a:lnSpc>
              <a:spcBef>
                <a:spcPts val="0"/>
              </a:spcBef>
              <a:spcAft>
                <a:spcPts val="0"/>
              </a:spcAft>
              <a:buNone/>
            </a:pPr>
            <a:endParaRPr sz="4000">
              <a:solidFill>
                <a:srgbClr val="000000"/>
              </a:solidFill>
              <a:latin typeface="Arial"/>
              <a:ea typeface="Arial"/>
              <a:cs typeface="Arial"/>
              <a:sym typeface="Arial"/>
            </a:endParaRPr>
          </a:p>
          <a:p>
            <a:pPr marL="0" marR="0" lvl="0" indent="0" algn="l" rtl="0">
              <a:lnSpc>
                <a:spcPct val="120138"/>
              </a:lnSpc>
              <a:spcBef>
                <a:spcPts val="719"/>
              </a:spcBef>
              <a:spcAft>
                <a:spcPts val="0"/>
              </a:spcAft>
              <a:buNone/>
            </a:pPr>
            <a:r>
              <a:rPr lang="en-US" sz="4000">
                <a:solidFill>
                  <a:srgbClr val="000000"/>
                </a:solidFill>
                <a:latin typeface="Arial"/>
                <a:ea typeface="Arial"/>
                <a:cs typeface="Arial"/>
                <a:sym typeface="Arial"/>
              </a:rPr>
              <a:t>Include:  </a:t>
            </a:r>
          </a:p>
          <a:p>
            <a:pPr marL="0" marR="0" lvl="0" indent="0" algn="l" rtl="0">
              <a:lnSpc>
                <a:spcPct val="120138"/>
              </a:lnSpc>
              <a:spcBef>
                <a:spcPts val="719"/>
              </a:spcBef>
              <a:spcAft>
                <a:spcPts val="0"/>
              </a:spcAft>
              <a:buNone/>
            </a:pPr>
            <a:r>
              <a:rPr lang="en-US" sz="4000"/>
              <a:t>   </a:t>
            </a:r>
            <a:r>
              <a:rPr lang="en-US" sz="4000">
                <a:solidFill>
                  <a:srgbClr val="000000"/>
                </a:solidFill>
                <a:latin typeface="Arial"/>
                <a:ea typeface="Arial"/>
                <a:cs typeface="Arial"/>
                <a:sym typeface="Arial"/>
              </a:rPr>
              <a:t>earthworms</a:t>
            </a:r>
          </a:p>
          <a:p>
            <a:pPr marL="0" marR="0" lvl="0" indent="0" algn="l" rtl="0">
              <a:lnSpc>
                <a:spcPct val="120138"/>
              </a:lnSpc>
              <a:spcBef>
                <a:spcPts val="719"/>
              </a:spcBef>
              <a:spcAft>
                <a:spcPts val="0"/>
              </a:spcAft>
              <a:buNone/>
            </a:pPr>
            <a:r>
              <a:rPr lang="en-US" sz="4000"/>
              <a:t>   </a:t>
            </a:r>
            <a:r>
              <a:rPr lang="en-US" sz="4000">
                <a:solidFill>
                  <a:srgbClr val="000000"/>
                </a:solidFill>
                <a:latin typeface="Arial"/>
                <a:ea typeface="Arial"/>
                <a:cs typeface="Arial"/>
                <a:sym typeface="Arial"/>
              </a:rPr>
              <a:t>marine worms</a:t>
            </a:r>
          </a:p>
          <a:p>
            <a:pPr marL="0" marR="0" lvl="0" indent="0" algn="l" rtl="0">
              <a:lnSpc>
                <a:spcPct val="120138"/>
              </a:lnSpc>
              <a:spcBef>
                <a:spcPts val="719"/>
              </a:spcBef>
              <a:spcAft>
                <a:spcPts val="0"/>
              </a:spcAft>
              <a:buNone/>
            </a:pPr>
            <a:r>
              <a:rPr lang="en-US" sz="4000"/>
              <a:t>   </a:t>
            </a:r>
            <a:r>
              <a:rPr lang="en-US" sz="4000">
                <a:solidFill>
                  <a:srgbClr val="000000"/>
                </a:solidFill>
                <a:latin typeface="Arial"/>
                <a:ea typeface="Arial"/>
                <a:cs typeface="Arial"/>
                <a:sym typeface="Arial"/>
              </a:rPr>
              <a:t>leeches</a:t>
            </a:r>
          </a:p>
        </p:txBody>
      </p:sp>
      <p:sp>
        <p:nvSpPr>
          <p:cNvPr id="39" name="Shape 39"/>
          <p:cNvSpPr txBox="1"/>
          <p:nvPr/>
        </p:nvSpPr>
        <p:spPr>
          <a:xfrm>
            <a:off x="5827175" y="5854350"/>
            <a:ext cx="3985200" cy="1512899"/>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333333"/>
                </a:solidFill>
                <a:highlight>
                  <a:srgbClr val="FEFEFE"/>
                </a:highlight>
                <a:latin typeface="Georgia"/>
                <a:ea typeface="Georgia"/>
                <a:cs typeface="Georgia"/>
                <a:sym typeface="Georgia"/>
              </a:rPr>
              <a:t>This is a scale worm (Polychaetes). They live 1000 meters below the water’s surface and can turn their mouths inside out.</a:t>
            </a:r>
          </a:p>
        </p:txBody>
      </p:sp>
      <p:pic>
        <p:nvPicPr>
          <p:cNvPr id="40" name="Shape 40"/>
          <p:cNvPicPr preferRelativeResize="0"/>
          <p:nvPr/>
        </p:nvPicPr>
        <p:blipFill>
          <a:blip r:embed="rId3">
            <a:alphaModFix/>
          </a:blip>
          <a:stretch>
            <a:fillRect/>
          </a:stretch>
        </p:blipFill>
        <p:spPr>
          <a:xfrm>
            <a:off x="4603700" y="877250"/>
            <a:ext cx="5556300" cy="4977099"/>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idx="1"/>
          </p:nvPr>
        </p:nvSpPr>
        <p:spPr>
          <a:xfrm>
            <a:off x="508000" y="106806"/>
            <a:ext cx="9144000" cy="2900999"/>
          </a:xfrm>
          <a:prstGeom prst="rect">
            <a:avLst/>
          </a:prstGeom>
          <a:noFill/>
          <a:ln>
            <a:noFill/>
          </a:ln>
        </p:spPr>
        <p:txBody>
          <a:bodyPr lIns="101583" tIns="50778" rIns="101583" bIns="50778" anchor="t" anchorCtr="0">
            <a:noAutofit/>
          </a:bodyPr>
          <a:lstStyle/>
          <a:p>
            <a:pPr indent="-380996">
              <a:lnSpc>
                <a:spcPct val="90000"/>
              </a:lnSpc>
              <a:buSzPct val="59375"/>
            </a:pPr>
            <a:r>
              <a:rPr lang="en-US" sz="3600" dirty="0"/>
              <a:t>Nautilus is only cephalopod with shell</a:t>
            </a:r>
          </a:p>
          <a:p>
            <a:pPr indent="-380996">
              <a:lnSpc>
                <a:spcPct val="90000"/>
              </a:lnSpc>
              <a:buSzPct val="59375"/>
            </a:pPr>
            <a:r>
              <a:rPr lang="en-US" sz="3600" dirty="0"/>
              <a:t>Squid have a modified shell called a </a:t>
            </a:r>
            <a:r>
              <a:rPr lang="en-US" sz="3600" u="sng" dirty="0"/>
              <a:t>pen</a:t>
            </a:r>
          </a:p>
          <a:p>
            <a:pPr indent="-380996">
              <a:lnSpc>
                <a:spcPct val="90000"/>
              </a:lnSpc>
              <a:buSzPct val="59375"/>
            </a:pPr>
            <a:r>
              <a:rPr lang="en-US" sz="3600" dirty="0"/>
              <a:t>Well developed eyes </a:t>
            </a:r>
          </a:p>
          <a:p>
            <a:pPr indent="-380996">
              <a:lnSpc>
                <a:spcPct val="90000"/>
              </a:lnSpc>
              <a:buSzPct val="59375"/>
            </a:pPr>
            <a:r>
              <a:rPr lang="en-US" sz="3600" dirty="0"/>
              <a:t>most complex of the mollusks</a:t>
            </a:r>
          </a:p>
          <a:p>
            <a:pPr indent="-380996">
              <a:buSzPct val="59375"/>
              <a:buNone/>
            </a:pPr>
            <a:endParaRPr dirty="0"/>
          </a:p>
        </p:txBody>
      </p:sp>
      <p:pic>
        <p:nvPicPr>
          <p:cNvPr id="135" name="Shape 135"/>
          <p:cNvPicPr preferRelativeResize="0"/>
          <p:nvPr/>
        </p:nvPicPr>
        <p:blipFill>
          <a:blip r:embed="rId3">
            <a:alphaModFix/>
          </a:blip>
          <a:stretch>
            <a:fillRect/>
          </a:stretch>
        </p:blipFill>
        <p:spPr>
          <a:xfrm>
            <a:off x="5273805" y="3007806"/>
            <a:ext cx="4561778" cy="4118806"/>
          </a:xfrm>
          <a:prstGeom prst="rect">
            <a:avLst/>
          </a:prstGeom>
          <a:noFill/>
          <a:ln>
            <a:noFill/>
          </a:ln>
        </p:spPr>
      </p:pic>
      <p:pic>
        <p:nvPicPr>
          <p:cNvPr id="136" name="Shape 136"/>
          <p:cNvPicPr preferRelativeResize="0"/>
          <p:nvPr/>
        </p:nvPicPr>
        <p:blipFill>
          <a:blip r:embed="rId4">
            <a:alphaModFix/>
          </a:blip>
          <a:stretch>
            <a:fillRect/>
          </a:stretch>
        </p:blipFill>
        <p:spPr>
          <a:xfrm>
            <a:off x="508001" y="3007806"/>
            <a:ext cx="4434499" cy="3813888"/>
          </a:xfrm>
          <a:prstGeom prst="rect">
            <a:avLst/>
          </a:prstGeom>
          <a:noFill/>
          <a:ln>
            <a:noFill/>
          </a:ln>
        </p:spPr>
      </p:pic>
    </p:spTree>
    <p:extLst>
      <p:ext uri="{BB962C8B-B14F-4D97-AF65-F5344CB8AC3E}">
        <p14:creationId xmlns:p14="http://schemas.microsoft.com/office/powerpoint/2010/main" val="404050652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a:noFill/>
          <a:ln>
            <a:noFill/>
          </a:ln>
        </p:spPr>
        <p:txBody>
          <a:bodyPr lIns="101583" tIns="50778" rIns="101583" bIns="50778" anchor="ctr" anchorCtr="0">
            <a:noAutofit/>
          </a:bodyPr>
          <a:lstStyle/>
          <a:p>
            <a:pPr>
              <a:buClr>
                <a:schemeClr val="dk2"/>
              </a:buClr>
              <a:buSzPct val="25000"/>
            </a:pPr>
            <a:r>
              <a:rPr lang="en-US" sz="4444"/>
              <a:t>Octopus</a:t>
            </a:r>
            <a:br>
              <a:rPr lang="en-US" sz="4444"/>
            </a:br>
            <a:r>
              <a:rPr lang="en-US" sz="4444"/>
              <a:t>(creeps on tentacles)</a:t>
            </a:r>
          </a:p>
        </p:txBody>
      </p:sp>
      <p:pic>
        <p:nvPicPr>
          <p:cNvPr id="142" name="Shape 142"/>
          <p:cNvPicPr preferRelativeResize="0"/>
          <p:nvPr/>
        </p:nvPicPr>
        <p:blipFill>
          <a:blip r:embed="rId3">
            <a:alphaModFix/>
          </a:blip>
          <a:stretch>
            <a:fillRect/>
          </a:stretch>
        </p:blipFill>
        <p:spPr>
          <a:xfrm>
            <a:off x="429623" y="3442788"/>
            <a:ext cx="5004526" cy="3715657"/>
          </a:xfrm>
          <a:prstGeom prst="rect">
            <a:avLst/>
          </a:prstGeom>
          <a:noFill/>
          <a:ln>
            <a:noFill/>
          </a:ln>
        </p:spPr>
      </p:pic>
      <p:pic>
        <p:nvPicPr>
          <p:cNvPr id="143" name="Shape 143"/>
          <p:cNvPicPr preferRelativeResize="0"/>
          <p:nvPr/>
        </p:nvPicPr>
        <p:blipFill>
          <a:blip r:embed="rId4">
            <a:alphaModFix/>
          </a:blip>
          <a:stretch>
            <a:fillRect/>
          </a:stretch>
        </p:blipFill>
        <p:spPr>
          <a:xfrm>
            <a:off x="4969207" y="2554513"/>
            <a:ext cx="5190793" cy="3219269"/>
          </a:xfrm>
          <a:prstGeom prst="rect">
            <a:avLst/>
          </a:prstGeom>
          <a:noFill/>
          <a:ln>
            <a:noFill/>
          </a:ln>
        </p:spPr>
      </p:pic>
    </p:spTree>
    <p:extLst>
      <p:ext uri="{BB962C8B-B14F-4D97-AF65-F5344CB8AC3E}">
        <p14:creationId xmlns:p14="http://schemas.microsoft.com/office/powerpoint/2010/main" val="411744006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Octopus </a:t>
            </a:r>
            <a:r>
              <a:rPr lang="en-US" dirty="0" err="1" smtClean="0"/>
              <a:t>Creepin</a:t>
            </a:r>
            <a:r>
              <a:rPr lang="en-US" dirty="0" smtClean="0"/>
              <a:t>’</a:t>
            </a:r>
            <a:endParaRPr lang="en-US" dirty="0"/>
          </a:p>
        </p:txBody>
      </p:sp>
      <p:pic>
        <p:nvPicPr>
          <p:cNvPr id="5" name="RojhxWUM3UE"/>
          <p:cNvPicPr>
            <a:picLocks noGrp="1" noRot="1" noChangeAspect="1"/>
          </p:cNvPicPr>
          <p:nvPr>
            <p:ph sz="half" idx="1"/>
            <a:videoFile r:link="rId1"/>
          </p:nvPr>
        </p:nvPicPr>
        <p:blipFill>
          <a:blip r:embed="rId4"/>
          <a:stretch>
            <a:fillRect/>
          </a:stretch>
        </p:blipFill>
        <p:spPr>
          <a:xfrm>
            <a:off x="107950" y="3270250"/>
            <a:ext cx="4572000" cy="2571750"/>
          </a:xfrm>
          <a:prstGeom prst="rect">
            <a:avLst/>
          </a:prstGeom>
        </p:spPr>
      </p:pic>
      <p:pic>
        <p:nvPicPr>
          <p:cNvPr id="6" name="949eYdEz3Es"/>
          <p:cNvPicPr>
            <a:picLocks noGrp="1" noRot="1" noChangeAspect="1"/>
          </p:cNvPicPr>
          <p:nvPr>
            <p:ph sz="half" idx="2"/>
            <a:videoFile r:link="rId2"/>
          </p:nvPr>
        </p:nvPicPr>
        <p:blipFill>
          <a:blip r:embed="rId5"/>
          <a:stretch>
            <a:fillRect/>
          </a:stretch>
        </p:blipFill>
        <p:spPr>
          <a:xfrm>
            <a:off x="5237798" y="3270250"/>
            <a:ext cx="4572000" cy="2571750"/>
          </a:xfrm>
          <a:prstGeom prst="rect">
            <a:avLst/>
          </a:prstGeom>
        </p:spPr>
      </p:pic>
      <p:sp>
        <p:nvSpPr>
          <p:cNvPr id="7" name="TextBox 6"/>
          <p:cNvSpPr txBox="1"/>
          <p:nvPr/>
        </p:nvSpPr>
        <p:spPr>
          <a:xfrm>
            <a:off x="350520" y="6202680"/>
            <a:ext cx="4329430" cy="523220"/>
          </a:xfrm>
          <a:prstGeom prst="rect">
            <a:avLst/>
          </a:prstGeom>
          <a:noFill/>
        </p:spPr>
        <p:txBody>
          <a:bodyPr wrap="square" rtlCol="0">
            <a:spAutoFit/>
          </a:bodyPr>
          <a:lstStyle/>
          <a:p>
            <a:r>
              <a:rPr lang="en-US" dirty="0">
                <a:hlinkClick r:id="rId6"/>
              </a:rPr>
              <a:t>https://</a:t>
            </a:r>
            <a:r>
              <a:rPr lang="en-US" dirty="0" smtClean="0">
                <a:hlinkClick r:id="rId6"/>
              </a:rPr>
              <a:t>www.youtube.com/watch?v=RojhxWUM3UE</a:t>
            </a:r>
            <a:endParaRPr lang="en-US" dirty="0" smtClean="0"/>
          </a:p>
          <a:p>
            <a:endParaRPr lang="en-US" dirty="0" smtClean="0"/>
          </a:p>
        </p:txBody>
      </p:sp>
      <p:sp>
        <p:nvSpPr>
          <p:cNvPr id="8" name="TextBox 7"/>
          <p:cNvSpPr txBox="1"/>
          <p:nvPr/>
        </p:nvSpPr>
        <p:spPr>
          <a:xfrm>
            <a:off x="5379720" y="6202680"/>
            <a:ext cx="4267200" cy="523220"/>
          </a:xfrm>
          <a:prstGeom prst="rect">
            <a:avLst/>
          </a:prstGeom>
          <a:noFill/>
        </p:spPr>
        <p:txBody>
          <a:bodyPr wrap="square" rtlCol="0">
            <a:spAutoFit/>
          </a:bodyPr>
          <a:lstStyle/>
          <a:p>
            <a:r>
              <a:rPr lang="en-US" dirty="0">
                <a:hlinkClick r:id="rId7"/>
              </a:rPr>
              <a:t>https://</a:t>
            </a:r>
            <a:r>
              <a:rPr lang="en-US" dirty="0" smtClean="0">
                <a:hlinkClick r:id="rId7"/>
              </a:rPr>
              <a:t>www.youtube.com/watch?v=949eYdEz3Es</a:t>
            </a:r>
            <a:endParaRPr lang="en-US" dirty="0" smtClean="0"/>
          </a:p>
          <a:p>
            <a:endParaRPr lang="en-US" dirty="0"/>
          </a:p>
        </p:txBody>
      </p:sp>
    </p:spTree>
    <p:extLst>
      <p:ext uri="{BB962C8B-B14F-4D97-AF65-F5344CB8AC3E}">
        <p14:creationId xmlns:p14="http://schemas.microsoft.com/office/powerpoint/2010/main" val="3813035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prstGeom prst="rect">
            <a:avLst/>
          </a:prstGeom>
          <a:noFill/>
          <a:ln>
            <a:noFill/>
          </a:ln>
        </p:spPr>
        <p:txBody>
          <a:bodyPr lIns="101583" tIns="50778" rIns="101583" bIns="50778" anchor="ctr" anchorCtr="0">
            <a:noAutofit/>
          </a:bodyPr>
          <a:lstStyle/>
          <a:p>
            <a:pPr>
              <a:buClr>
                <a:schemeClr val="dk2"/>
              </a:buClr>
              <a:buSzPct val="25000"/>
            </a:pPr>
            <a:r>
              <a:rPr lang="en-US" sz="4222"/>
              <a:t>Octopus versus Shark</a:t>
            </a:r>
          </a:p>
        </p:txBody>
      </p:sp>
      <p:sp>
        <p:nvSpPr>
          <p:cNvPr id="2" name="TextBox 1"/>
          <p:cNvSpPr txBox="1"/>
          <p:nvPr/>
        </p:nvSpPr>
        <p:spPr>
          <a:xfrm>
            <a:off x="2301240" y="3185160"/>
            <a:ext cx="4152099" cy="523220"/>
          </a:xfrm>
          <a:prstGeom prst="rect">
            <a:avLst/>
          </a:prstGeom>
          <a:noFill/>
        </p:spPr>
        <p:txBody>
          <a:bodyPr wrap="none" rtlCol="0">
            <a:spAutoFit/>
          </a:bodyPr>
          <a:lstStyle/>
          <a:p>
            <a:r>
              <a:rPr lang="en-US" dirty="0">
                <a:hlinkClick r:id="rId3"/>
              </a:rPr>
              <a:t>https://</a:t>
            </a:r>
            <a:r>
              <a:rPr lang="en-US" dirty="0" smtClean="0">
                <a:hlinkClick r:id="rId3"/>
              </a:rPr>
              <a:t>www.youtube.com/watch?v=p9A-oxUMAy8</a:t>
            </a:r>
            <a:endParaRPr lang="en-US" dirty="0" smtClean="0"/>
          </a:p>
          <a:p>
            <a:endParaRPr lang="en-US" dirty="0"/>
          </a:p>
        </p:txBody>
      </p:sp>
    </p:spTree>
    <p:extLst>
      <p:ext uri="{BB962C8B-B14F-4D97-AF65-F5344CB8AC3E}">
        <p14:creationId xmlns:p14="http://schemas.microsoft.com/office/powerpoint/2010/main" val="3031245292"/>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132428" y="499166"/>
            <a:ext cx="6604000" cy="4914194"/>
          </a:xfrm>
          <a:prstGeom prst="rect">
            <a:avLst/>
          </a:prstGeom>
          <a:noFill/>
          <a:ln>
            <a:noFill/>
          </a:ln>
        </p:spPr>
      </p:pic>
      <p:pic>
        <p:nvPicPr>
          <p:cNvPr id="154" name="Shape 154"/>
          <p:cNvPicPr preferRelativeResize="0"/>
          <p:nvPr/>
        </p:nvPicPr>
        <p:blipFill>
          <a:blip r:embed="rId4">
            <a:alphaModFix/>
          </a:blip>
          <a:stretch>
            <a:fillRect/>
          </a:stretch>
        </p:blipFill>
        <p:spPr>
          <a:xfrm>
            <a:off x="6736428" y="819070"/>
            <a:ext cx="3155767" cy="4594301"/>
          </a:xfrm>
          <a:prstGeom prst="rect">
            <a:avLst/>
          </a:prstGeom>
          <a:noFill/>
          <a:ln>
            <a:noFill/>
          </a:ln>
        </p:spPr>
      </p:pic>
      <p:sp>
        <p:nvSpPr>
          <p:cNvPr id="155" name="Shape 155"/>
          <p:cNvSpPr txBox="1">
            <a:spLocks noGrp="1"/>
          </p:cNvSpPr>
          <p:nvPr>
            <p:ph type="title"/>
          </p:nvPr>
        </p:nvSpPr>
        <p:spPr>
          <a:xfrm>
            <a:off x="508000" y="169333"/>
            <a:ext cx="9144000" cy="880180"/>
          </a:xfrm>
          <a:prstGeom prst="rect">
            <a:avLst/>
          </a:prstGeom>
          <a:noFill/>
          <a:ln>
            <a:noFill/>
          </a:ln>
        </p:spPr>
        <p:txBody>
          <a:bodyPr lIns="101583" tIns="50778" rIns="101583" bIns="50778" anchor="ctr" anchorCtr="0">
            <a:noAutofit/>
          </a:bodyPr>
          <a:lstStyle/>
          <a:p>
            <a:pPr>
              <a:buClr>
                <a:schemeClr val="dk2"/>
              </a:buClr>
              <a:buSzPct val="25000"/>
            </a:pPr>
            <a:r>
              <a:rPr lang="en-US"/>
              <a:t>Squid</a:t>
            </a:r>
          </a:p>
        </p:txBody>
      </p:sp>
    </p:spTree>
    <p:extLst>
      <p:ext uri="{BB962C8B-B14F-4D97-AF65-F5344CB8AC3E}">
        <p14:creationId xmlns:p14="http://schemas.microsoft.com/office/powerpoint/2010/main" val="184460053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Btw…</a:t>
            </a:r>
            <a:endParaRPr lang="en-US" dirty="0"/>
          </a:p>
        </p:txBody>
      </p:sp>
      <p:sp>
        <p:nvSpPr>
          <p:cNvPr id="3" name="Content Placeholder 2"/>
          <p:cNvSpPr>
            <a:spLocks noGrp="1"/>
          </p:cNvSpPr>
          <p:nvPr>
            <p:ph idx="1"/>
          </p:nvPr>
        </p:nvSpPr>
        <p:spPr>
          <a:xfrm>
            <a:off x="677330" y="1531976"/>
            <a:ext cx="8238069" cy="4975504"/>
          </a:xfrm>
        </p:spPr>
        <p:txBody>
          <a:bodyPr>
            <a:normAutofit fontScale="92500"/>
          </a:bodyPr>
          <a:lstStyle/>
          <a:p>
            <a:r>
              <a:rPr lang="en-US" b="1" dirty="0"/>
              <a:t>Squid vs. </a:t>
            </a:r>
            <a:r>
              <a:rPr lang="en-US" b="1" dirty="0" err="1"/>
              <a:t>Octopus</a:t>
            </a:r>
            <a:r>
              <a:rPr lang="en-US" dirty="0" err="1"/>
              <a:t>Both</a:t>
            </a:r>
            <a:r>
              <a:rPr lang="en-US" dirty="0"/>
              <a:t> </a:t>
            </a:r>
            <a:r>
              <a:rPr lang="en-US" b="1" dirty="0"/>
              <a:t>squid </a:t>
            </a:r>
            <a:r>
              <a:rPr lang="en-US" dirty="0"/>
              <a:t>and </a:t>
            </a:r>
            <a:r>
              <a:rPr lang="en-US" b="1" dirty="0"/>
              <a:t>octopus </a:t>
            </a:r>
            <a:r>
              <a:rPr lang="en-US" dirty="0"/>
              <a:t>are aquatic animals with eight long arms. In addition to their eight arms, squid also have two long tentacles. They also have two fins on their head, unlike the octopus. Whereas an octopus has no hard shell or bone in its body, squid have a stiff backbone-like structure called a pen.</a:t>
            </a:r>
          </a:p>
          <a:p>
            <a:r>
              <a:rPr lang="en-US" dirty="0"/>
              <a:t>A </a:t>
            </a:r>
            <a:r>
              <a:rPr lang="en-US" b="1" dirty="0"/>
              <a:t>squid </a:t>
            </a:r>
            <a:r>
              <a:rPr lang="en-US" dirty="0"/>
              <a:t>is any of a variety of cephalopod with a long, soft, thin body and 10 arms (eight shorter arms and two long tentacles) and two fins on its head. Squid vary in size from very small to over 65 feet in length. They prey upon fish and crustaceans. Some squid have the ability to emit an inky cloud as a defense mechanism. Their tentacles may have hooks, suckers, or sucker rings. They live in the open ocean.</a:t>
            </a:r>
          </a:p>
          <a:p>
            <a:r>
              <a:rPr lang="en-US" dirty="0"/>
              <a:t>An </a:t>
            </a:r>
            <a:r>
              <a:rPr lang="en-US" b="1" dirty="0"/>
              <a:t>octopus </a:t>
            </a:r>
            <a:r>
              <a:rPr lang="en-US" dirty="0"/>
              <a:t>is any of a variety of cephalopod with a round head, soft body and 8 strong tentacles, each with two rows of suckers. Octopi range from 1 cm to over 5 meters in length. They live on the sea floor and obtain food by piercing it and injecting it with venom.</a:t>
            </a:r>
          </a:p>
          <a:p>
            <a:endParaRPr lang="en-US" dirty="0"/>
          </a:p>
        </p:txBody>
      </p:sp>
      <p:sp>
        <p:nvSpPr>
          <p:cNvPr id="4" name="TextBox 3"/>
          <p:cNvSpPr txBox="1"/>
          <p:nvPr/>
        </p:nvSpPr>
        <p:spPr>
          <a:xfrm>
            <a:off x="677330" y="6507480"/>
            <a:ext cx="9030550" cy="523220"/>
          </a:xfrm>
          <a:prstGeom prst="rect">
            <a:avLst/>
          </a:prstGeom>
          <a:noFill/>
        </p:spPr>
        <p:txBody>
          <a:bodyPr wrap="square" rtlCol="0">
            <a:spAutoFit/>
          </a:bodyPr>
          <a:lstStyle/>
          <a:p>
            <a:r>
              <a:rPr lang="en-US" dirty="0">
                <a:hlinkClick r:id="rId2"/>
              </a:rPr>
              <a:t>https</a:t>
            </a:r>
            <a:r>
              <a:rPr lang="en-US">
                <a:hlinkClick r:id="rId2"/>
              </a:rPr>
              <a:t>://</a:t>
            </a:r>
            <a:r>
              <a:rPr lang="en-US" smtClean="0">
                <a:hlinkClick r:id="rId2"/>
              </a:rPr>
              <a:t>www.youtube.com/watch?v=SXgKb8GUjoM</a:t>
            </a:r>
            <a:endParaRPr lang="en-US" smtClean="0"/>
          </a:p>
          <a:p>
            <a:endParaRPr lang="en-US" dirty="0"/>
          </a:p>
        </p:txBody>
      </p:sp>
    </p:spTree>
    <p:extLst>
      <p:ext uri="{BB962C8B-B14F-4D97-AF65-F5344CB8AC3E}">
        <p14:creationId xmlns:p14="http://schemas.microsoft.com/office/powerpoint/2010/main" val="98222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idx="4294967295"/>
          </p:nvPr>
        </p:nvSpPr>
        <p:spPr>
          <a:xfrm>
            <a:off x="1143000" y="355600"/>
            <a:ext cx="9017000" cy="855663"/>
          </a:xfrm>
          <a:prstGeom prst="rect">
            <a:avLst/>
          </a:prstGeom>
          <a:noFill/>
          <a:ln>
            <a:noFill/>
          </a:ln>
        </p:spPr>
        <p:txBody>
          <a:bodyPr lIns="38100" tIns="38100" rIns="38100" bIns="38100" anchor="ctr" anchorCtr="0">
            <a:noAutofit/>
          </a:bodyPr>
          <a:lstStyle/>
          <a:p>
            <a:pPr marL="0" marR="0" lvl="0" indent="0">
              <a:lnSpc>
                <a:spcPct val="120000"/>
              </a:lnSpc>
              <a:spcBef>
                <a:spcPts val="0"/>
              </a:spcBef>
              <a:spcAft>
                <a:spcPts val="0"/>
              </a:spcAft>
              <a:buNone/>
            </a:pPr>
            <a:r>
              <a:rPr lang="en-US" sz="4444"/>
              <a:t>Other Traits</a:t>
            </a:r>
          </a:p>
        </p:txBody>
      </p:sp>
      <p:sp>
        <p:nvSpPr>
          <p:cNvPr id="46" name="Shape 46"/>
          <p:cNvSpPr txBox="1">
            <a:spLocks noGrp="1"/>
          </p:cNvSpPr>
          <p:nvPr>
            <p:ph type="body" idx="4294967295"/>
          </p:nvPr>
        </p:nvSpPr>
        <p:spPr>
          <a:xfrm>
            <a:off x="731838" y="1211263"/>
            <a:ext cx="9428162" cy="2209800"/>
          </a:xfrm>
          <a:prstGeom prst="rect">
            <a:avLst/>
          </a:prstGeom>
          <a:noFill/>
          <a:ln>
            <a:noFill/>
          </a:ln>
        </p:spPr>
        <p:txBody>
          <a:bodyPr lIns="38100" tIns="38100" rIns="38100" bIns="38100" anchor="t" anchorCtr="0">
            <a:noAutofit/>
          </a:bodyPr>
          <a:lstStyle/>
          <a:p>
            <a:pPr marR="0" lvl="0" algn="l">
              <a:lnSpc>
                <a:spcPct val="100000"/>
              </a:lnSpc>
              <a:spcBef>
                <a:spcPts val="635"/>
              </a:spcBef>
              <a:spcAft>
                <a:spcPts val="0"/>
              </a:spcAft>
              <a:buNone/>
            </a:pPr>
            <a:r>
              <a:rPr lang="en-US" sz="4000" dirty="0"/>
              <a:t>- </a:t>
            </a:r>
            <a:r>
              <a:rPr lang="en-US" sz="4000" dirty="0">
                <a:solidFill>
                  <a:srgbClr val="000000"/>
                </a:solidFill>
                <a:latin typeface="Arial"/>
                <a:ea typeface="Arial"/>
                <a:cs typeface="Arial"/>
                <a:sym typeface="Arial"/>
              </a:rPr>
              <a:t>Annelida means “little rings”</a:t>
            </a:r>
          </a:p>
          <a:p>
            <a:pPr marR="0" lvl="0" algn="l">
              <a:lnSpc>
                <a:spcPct val="100000"/>
              </a:lnSpc>
              <a:spcBef>
                <a:spcPts val="635"/>
              </a:spcBef>
              <a:spcAft>
                <a:spcPts val="0"/>
              </a:spcAft>
              <a:buNone/>
            </a:pPr>
            <a:r>
              <a:rPr lang="en-US" sz="4000" dirty="0"/>
              <a:t>- </a:t>
            </a:r>
            <a:r>
              <a:rPr lang="en-US" sz="4000" dirty="0">
                <a:solidFill>
                  <a:srgbClr val="000000"/>
                </a:solidFill>
                <a:latin typeface="Arial"/>
                <a:ea typeface="Arial"/>
                <a:cs typeface="Arial"/>
                <a:sym typeface="Arial"/>
              </a:rPr>
              <a:t>body segments separated by septum</a:t>
            </a:r>
          </a:p>
          <a:p>
            <a:pPr marR="0" lvl="0" algn="l" rtl="0">
              <a:lnSpc>
                <a:spcPct val="100000"/>
              </a:lnSpc>
              <a:spcBef>
                <a:spcPts val="635"/>
              </a:spcBef>
              <a:spcAft>
                <a:spcPts val="0"/>
              </a:spcAft>
              <a:buNone/>
            </a:pPr>
            <a:r>
              <a:rPr lang="en-US" sz="4000" dirty="0"/>
              <a:t>                       </a:t>
            </a:r>
            <a:r>
              <a:rPr lang="en-US" sz="4000" dirty="0" smtClean="0"/>
              <a:t>** Septum </a:t>
            </a:r>
            <a:r>
              <a:rPr lang="en-US" sz="4000" dirty="0" smtClean="0">
                <a:solidFill>
                  <a:srgbClr val="000000"/>
                </a:solidFill>
                <a:latin typeface="Arial"/>
                <a:ea typeface="Arial"/>
                <a:cs typeface="Arial"/>
                <a:sym typeface="Arial"/>
              </a:rPr>
              <a:t>= </a:t>
            </a:r>
            <a:r>
              <a:rPr lang="en-US" sz="4000" dirty="0">
                <a:solidFill>
                  <a:srgbClr val="000000"/>
                </a:solidFill>
                <a:latin typeface="Arial"/>
                <a:ea typeface="Arial"/>
                <a:cs typeface="Arial"/>
                <a:sym typeface="Arial"/>
              </a:rPr>
              <a:t>internal wall</a:t>
            </a:r>
          </a:p>
        </p:txBody>
      </p:sp>
      <p:pic>
        <p:nvPicPr>
          <p:cNvPr id="47" name="Shape 47"/>
          <p:cNvPicPr preferRelativeResize="0"/>
          <p:nvPr/>
        </p:nvPicPr>
        <p:blipFill>
          <a:blip r:embed="rId3">
            <a:alphaModFix/>
          </a:blip>
          <a:stretch>
            <a:fillRect/>
          </a:stretch>
        </p:blipFill>
        <p:spPr>
          <a:xfrm>
            <a:off x="2560320" y="3997234"/>
            <a:ext cx="5818671" cy="3484390"/>
          </a:xfrm>
          <a:prstGeom prst="rect">
            <a:avLst/>
          </a:prstGeom>
          <a:noFill/>
          <a:ln>
            <a:noFill/>
          </a:ln>
        </p:spPr>
      </p:pic>
      <p:cxnSp>
        <p:nvCxnSpPr>
          <p:cNvPr id="48" name="Shape 48"/>
          <p:cNvCxnSpPr/>
          <p:nvPr/>
        </p:nvCxnSpPr>
        <p:spPr>
          <a:xfrm flipH="1">
            <a:off x="7956600" y="3317375"/>
            <a:ext cx="1060199" cy="1010099"/>
          </a:xfrm>
          <a:prstGeom prst="straightConnector1">
            <a:avLst/>
          </a:prstGeom>
          <a:noFill/>
          <a:ln w="28575" cap="flat" cmpd="sng">
            <a:solidFill>
              <a:schemeClr val="dk2"/>
            </a:solidFill>
            <a:prstDash val="solid"/>
            <a:round/>
            <a:headEnd type="none" w="lg" len="lg"/>
            <a:tailEnd type="triangle" w="lg" len="lg"/>
          </a:ln>
        </p:spPr>
      </p:cxnSp>
      <p:cxnSp>
        <p:nvCxnSpPr>
          <p:cNvPr id="49" name="Shape 49"/>
          <p:cNvCxnSpPr/>
          <p:nvPr/>
        </p:nvCxnSpPr>
        <p:spPr>
          <a:xfrm flipH="1">
            <a:off x="7133700" y="3342325"/>
            <a:ext cx="1883099" cy="960300"/>
          </a:xfrm>
          <a:prstGeom prst="straightConnector1">
            <a:avLst/>
          </a:prstGeom>
          <a:noFill/>
          <a:ln w="28575" cap="flat" cmpd="sng">
            <a:solidFill>
              <a:schemeClr val="dk2"/>
            </a:solidFill>
            <a:prstDash val="solid"/>
            <a:round/>
            <a:headEnd type="none" w="lg" len="lg"/>
            <a:tailEnd type="triangle" w="lg" len="lg"/>
          </a:ln>
        </p:spPr>
      </p:cxn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4294967295"/>
          </p:nvPr>
        </p:nvSpPr>
        <p:spPr>
          <a:xfrm>
            <a:off x="439738" y="280988"/>
            <a:ext cx="9720262" cy="2173287"/>
          </a:xfrm>
          <a:prstGeom prst="rect">
            <a:avLst/>
          </a:prstGeom>
          <a:noFill/>
          <a:ln>
            <a:noFill/>
          </a:ln>
        </p:spPr>
        <p:txBody>
          <a:bodyPr lIns="38100" tIns="38100" rIns="38100" bIns="38100" anchor="t" anchorCtr="0">
            <a:noAutofit/>
          </a:bodyPr>
          <a:lstStyle/>
          <a:p>
            <a:pPr marR="0" lvl="0" algn="l" rtl="0">
              <a:lnSpc>
                <a:spcPct val="100000"/>
              </a:lnSpc>
              <a:spcBef>
                <a:spcPts val="635"/>
              </a:spcBef>
              <a:spcAft>
                <a:spcPts val="0"/>
              </a:spcAft>
              <a:buNone/>
            </a:pPr>
            <a:r>
              <a:rPr lang="en-US" sz="3555"/>
              <a:t>-</a:t>
            </a:r>
            <a:r>
              <a:rPr lang="en-US" sz="3555">
                <a:solidFill>
                  <a:srgbClr val="000000"/>
                </a:solidFill>
                <a:latin typeface="Arial"/>
                <a:ea typeface="Arial"/>
                <a:cs typeface="Arial"/>
                <a:sym typeface="Arial"/>
              </a:rPr>
              <a:t>some have bristles called </a:t>
            </a:r>
            <a:r>
              <a:rPr lang="en-US" sz="3555" u="sng">
                <a:solidFill>
                  <a:srgbClr val="000000"/>
                </a:solidFill>
                <a:latin typeface="Arial"/>
                <a:ea typeface="Arial"/>
                <a:cs typeface="Arial"/>
                <a:sym typeface="Arial"/>
              </a:rPr>
              <a:t>setae </a:t>
            </a:r>
          </a:p>
          <a:p>
            <a:pPr marR="0" lvl="0" algn="l" rtl="0">
              <a:lnSpc>
                <a:spcPct val="100000"/>
              </a:lnSpc>
              <a:spcBef>
                <a:spcPts val="635"/>
              </a:spcBef>
              <a:spcAft>
                <a:spcPts val="0"/>
              </a:spcAft>
              <a:buNone/>
            </a:pPr>
            <a:r>
              <a:rPr lang="en-US" sz="3555"/>
              <a:t>-</a:t>
            </a:r>
            <a:r>
              <a:rPr lang="en-US" sz="3555">
                <a:solidFill>
                  <a:srgbClr val="000000"/>
                </a:solidFill>
                <a:latin typeface="Arial"/>
                <a:ea typeface="Arial"/>
                <a:cs typeface="Arial"/>
                <a:sym typeface="Arial"/>
              </a:rPr>
              <a:t>have </a:t>
            </a:r>
            <a:r>
              <a:rPr lang="en-US" sz="3555" u="sng">
                <a:solidFill>
                  <a:srgbClr val="000000"/>
                </a:solidFill>
                <a:latin typeface="Arial"/>
                <a:ea typeface="Arial"/>
                <a:cs typeface="Arial"/>
                <a:sym typeface="Arial"/>
              </a:rPr>
              <a:t>closed circulatory system</a:t>
            </a:r>
          </a:p>
          <a:p>
            <a:pPr marR="0" lvl="0" algn="l" rtl="0">
              <a:lnSpc>
                <a:spcPct val="100000"/>
              </a:lnSpc>
              <a:spcBef>
                <a:spcPts val="635"/>
              </a:spcBef>
              <a:spcAft>
                <a:spcPts val="0"/>
              </a:spcAft>
              <a:buNone/>
            </a:pPr>
            <a:r>
              <a:rPr lang="en-US" sz="3555">
                <a:solidFill>
                  <a:srgbClr val="000000"/>
                </a:solidFill>
                <a:latin typeface="Arial"/>
                <a:ea typeface="Arial"/>
                <a:cs typeface="Arial"/>
                <a:sym typeface="Arial"/>
              </a:rPr>
              <a:t>-have well-developed nervous system (brain)</a:t>
            </a:r>
          </a:p>
        </p:txBody>
      </p:sp>
      <p:pic>
        <p:nvPicPr>
          <p:cNvPr id="55" name="Shape 55"/>
          <p:cNvPicPr preferRelativeResize="0"/>
          <p:nvPr/>
        </p:nvPicPr>
        <p:blipFill>
          <a:blip r:embed="rId3">
            <a:alphaModFix/>
          </a:blip>
          <a:stretch>
            <a:fillRect/>
          </a:stretch>
        </p:blipFill>
        <p:spPr>
          <a:xfrm>
            <a:off x="1281650" y="3036425"/>
            <a:ext cx="6199850" cy="384345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573675" y="511325"/>
            <a:ext cx="8143800" cy="1353000"/>
          </a:xfrm>
          <a:prstGeom prst="rect">
            <a:avLst/>
          </a:prstGeom>
          <a:noFill/>
          <a:ln>
            <a:noFill/>
          </a:ln>
        </p:spPr>
        <p:txBody>
          <a:bodyPr lIns="91425" tIns="91425" rIns="91425" bIns="91425" anchor="t" anchorCtr="0">
            <a:noAutofit/>
          </a:bodyPr>
          <a:lstStyle/>
          <a:p>
            <a:pPr lvl="0" rtl="0">
              <a:spcBef>
                <a:spcPts val="0"/>
              </a:spcBef>
              <a:buNone/>
            </a:pPr>
            <a:r>
              <a:rPr lang="en-US" sz="3600"/>
              <a:t>- sexual reproduction in annelids</a:t>
            </a:r>
          </a:p>
          <a:p>
            <a:pPr lvl="0">
              <a:spcBef>
                <a:spcPts val="0"/>
              </a:spcBef>
              <a:buNone/>
            </a:pPr>
            <a:r>
              <a:rPr lang="en-US" sz="3600"/>
              <a:t>- some are hermaphrodites</a:t>
            </a:r>
          </a:p>
        </p:txBody>
      </p:sp>
      <p:pic>
        <p:nvPicPr>
          <p:cNvPr id="61" name="Shape 61"/>
          <p:cNvPicPr preferRelativeResize="0"/>
          <p:nvPr/>
        </p:nvPicPr>
        <p:blipFill>
          <a:blip r:embed="rId3">
            <a:alphaModFix/>
          </a:blip>
          <a:stretch>
            <a:fillRect/>
          </a:stretch>
        </p:blipFill>
        <p:spPr>
          <a:xfrm>
            <a:off x="1646625" y="2187554"/>
            <a:ext cx="6286825" cy="470325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4294967295"/>
          </p:nvPr>
        </p:nvSpPr>
        <p:spPr>
          <a:xfrm>
            <a:off x="0" y="146050"/>
            <a:ext cx="9015413" cy="2932113"/>
          </a:xfrm>
          <a:prstGeom prst="rect">
            <a:avLst/>
          </a:prstGeom>
          <a:noFill/>
          <a:ln>
            <a:noFill/>
          </a:ln>
        </p:spPr>
        <p:txBody>
          <a:bodyPr lIns="38100" tIns="38100" rIns="38100" bIns="38100" anchor="t" anchorCtr="0">
            <a:noAutofit/>
          </a:bodyPr>
          <a:lstStyle/>
          <a:p>
            <a:pPr marR="0" lvl="0" algn="l">
              <a:lnSpc>
                <a:spcPct val="119921"/>
              </a:lnSpc>
              <a:spcBef>
                <a:spcPts val="0"/>
              </a:spcBef>
              <a:spcAft>
                <a:spcPts val="0"/>
              </a:spcAft>
              <a:buNone/>
            </a:pPr>
            <a:r>
              <a:rPr lang="en-US" sz="3555" u="sng">
                <a:solidFill>
                  <a:srgbClr val="000000"/>
                </a:solidFill>
                <a:latin typeface="Arial"/>
                <a:ea typeface="Arial"/>
                <a:cs typeface="Arial"/>
                <a:sym typeface="Arial"/>
              </a:rPr>
              <a:t>Class Oligochaeta</a:t>
            </a:r>
            <a:r>
              <a:rPr lang="en-US" sz="3555">
                <a:solidFill>
                  <a:srgbClr val="000000"/>
                </a:solidFill>
                <a:latin typeface="Arial"/>
                <a:ea typeface="Arial"/>
                <a:cs typeface="Arial"/>
                <a:sym typeface="Arial"/>
              </a:rPr>
              <a:t> – Earthworm</a:t>
            </a:r>
          </a:p>
          <a:p>
            <a:pPr marR="0" lvl="0" algn="l">
              <a:lnSpc>
                <a:spcPct val="119921"/>
              </a:lnSpc>
              <a:spcBef>
                <a:spcPts val="635"/>
              </a:spcBef>
              <a:spcAft>
                <a:spcPts val="0"/>
              </a:spcAft>
              <a:buNone/>
            </a:pPr>
            <a:r>
              <a:rPr lang="en-US" sz="3555"/>
              <a:t>             </a:t>
            </a:r>
            <a:r>
              <a:rPr lang="en-US" sz="3555">
                <a:solidFill>
                  <a:srgbClr val="000000"/>
                </a:solidFill>
                <a:latin typeface="Arial"/>
                <a:ea typeface="Arial"/>
                <a:cs typeface="Arial"/>
                <a:sym typeface="Arial"/>
              </a:rPr>
              <a:t>-Few setae</a:t>
            </a:r>
          </a:p>
          <a:p>
            <a:pPr marR="0" lvl="0" algn="l">
              <a:lnSpc>
                <a:spcPct val="119921"/>
              </a:lnSpc>
              <a:spcBef>
                <a:spcPts val="635"/>
              </a:spcBef>
              <a:spcAft>
                <a:spcPts val="0"/>
              </a:spcAft>
              <a:buNone/>
            </a:pPr>
            <a:r>
              <a:rPr lang="en-US" sz="3555"/>
              <a:t>             </a:t>
            </a:r>
            <a:r>
              <a:rPr lang="en-US" sz="3555">
                <a:solidFill>
                  <a:srgbClr val="000000"/>
                </a:solidFill>
                <a:latin typeface="Arial"/>
                <a:ea typeface="Arial"/>
                <a:cs typeface="Arial"/>
                <a:sym typeface="Arial"/>
              </a:rPr>
              <a:t>-Live in soil or fresh water</a:t>
            </a:r>
          </a:p>
          <a:p>
            <a:pPr marR="0" lvl="0" algn="l">
              <a:lnSpc>
                <a:spcPct val="119921"/>
              </a:lnSpc>
              <a:spcBef>
                <a:spcPts val="635"/>
              </a:spcBef>
              <a:spcAft>
                <a:spcPts val="0"/>
              </a:spcAft>
              <a:buNone/>
            </a:pPr>
            <a:r>
              <a:rPr lang="en-US" sz="3555"/>
              <a:t>             </a:t>
            </a:r>
            <a:r>
              <a:rPr lang="en-US" sz="3555">
                <a:solidFill>
                  <a:srgbClr val="000000"/>
                </a:solidFill>
                <a:latin typeface="Arial"/>
                <a:ea typeface="Arial"/>
                <a:cs typeface="Arial"/>
                <a:sym typeface="Arial"/>
              </a:rPr>
              <a:t>-Castings - enrich soil, (worm poop)</a:t>
            </a:r>
          </a:p>
        </p:txBody>
      </p:sp>
      <p:pic>
        <p:nvPicPr>
          <p:cNvPr id="67" name="Shape 67"/>
          <p:cNvPicPr preferRelativeResize="0"/>
          <p:nvPr/>
        </p:nvPicPr>
        <p:blipFill>
          <a:blip r:embed="rId3">
            <a:alphaModFix/>
          </a:blip>
          <a:stretch>
            <a:fillRect/>
          </a:stretch>
        </p:blipFill>
        <p:spPr>
          <a:xfrm>
            <a:off x="2047500" y="3177800"/>
            <a:ext cx="5648499" cy="4235324"/>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1100650" y="677325"/>
            <a:ext cx="8128000" cy="610657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1185325" y="973650"/>
            <a:ext cx="7799899" cy="568325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371</Words>
  <Application>Microsoft Office PowerPoint</Application>
  <PresentationFormat>Custom</PresentationFormat>
  <Paragraphs>100</Paragraphs>
  <Slides>35</Slides>
  <Notes>33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Georgia</vt:lpstr>
      <vt:lpstr>Trebuchet MS</vt:lpstr>
      <vt:lpstr>Wingdings 3</vt:lpstr>
      <vt:lpstr>Facet</vt:lpstr>
      <vt:lpstr>Phylum Annelida</vt:lpstr>
      <vt:lpstr>Main Characteristics</vt:lpstr>
      <vt:lpstr>Annelids</vt:lpstr>
      <vt:lpstr>Other Traits</vt:lpstr>
      <vt:lpstr>PowerPoint Presentation</vt:lpstr>
      <vt:lpstr>PowerPoint Presentation</vt:lpstr>
      <vt:lpstr>PowerPoint Presentation</vt:lpstr>
      <vt:lpstr>PowerPoint Presentation</vt:lpstr>
      <vt:lpstr>PowerPoint Presentation</vt:lpstr>
      <vt:lpstr>Class Hirudinea</vt:lpstr>
      <vt:lpstr>PowerPoint Presentation</vt:lpstr>
      <vt:lpstr>PowerPoint Presentation</vt:lpstr>
      <vt:lpstr>Class Polychaeta</vt:lpstr>
      <vt:lpstr>Nereis</vt:lpstr>
      <vt:lpstr>Featherduster</vt:lpstr>
      <vt:lpstr>Fireworm</vt:lpstr>
      <vt:lpstr>PowerPoint Presentation</vt:lpstr>
      <vt:lpstr>PowerPoint Presentation</vt:lpstr>
      <vt:lpstr>Mollusks</vt:lpstr>
      <vt:lpstr>What is a Mollusk?</vt:lpstr>
      <vt:lpstr>PowerPoint Presentation</vt:lpstr>
      <vt:lpstr>Groups of Mollusks</vt:lpstr>
      <vt:lpstr>Gastropod</vt:lpstr>
      <vt:lpstr>Snail</vt:lpstr>
      <vt:lpstr>Slug</vt:lpstr>
      <vt:lpstr>Nudibranchs (sea slugs)</vt:lpstr>
      <vt:lpstr>Bivalves (things with 2 shells)</vt:lpstr>
      <vt:lpstr>Cephalopods</vt:lpstr>
      <vt:lpstr>Cuttlefish (the chameleon of the sea)</vt:lpstr>
      <vt:lpstr>PowerPoint Presentation</vt:lpstr>
      <vt:lpstr>Octopus (creeps on tentacles)</vt:lpstr>
      <vt:lpstr>Octopus Creepin’</vt:lpstr>
      <vt:lpstr>Octopus versus Shark</vt:lpstr>
      <vt:lpstr>Squid</vt:lpstr>
      <vt:lpstr>Btw…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Annelida</dc:title>
  <dc:creator>Vanessa Warnock</dc:creator>
  <cp:lastModifiedBy>Vanessa Warnock</cp:lastModifiedBy>
  <cp:revision>5</cp:revision>
  <dcterms:modified xsi:type="dcterms:W3CDTF">2016-05-17T01:08:40Z</dcterms:modified>
</cp:coreProperties>
</file>