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6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5586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587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77152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14499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38996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27989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313187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369030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57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30678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511121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4569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50003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871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95281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835499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11927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34126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566569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75700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14288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11931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6899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52639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030899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376656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85086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1565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5748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71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1888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8634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83541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hyperlink" Target="http://youtube.com/v/ysKAVyXi0J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hyperlink" Target="http://youtube.com/v/aJUuotjE3u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434675" y="178150"/>
            <a:ext cx="6560100" cy="1787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the Animal Kingdom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637" y="2047600"/>
            <a:ext cx="7352174" cy="54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91150" y="291600"/>
            <a:ext cx="8930999" cy="1725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79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Excretion:</a:t>
            </a:r>
          </a:p>
          <a:p>
            <a:pPr marL="0" marR="0" lvl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/>
              <a:t>  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waste product is ammonia</a:t>
            </a:r>
          </a:p>
          <a:p>
            <a:pPr marL="0" marR="0" lvl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72"/>
              </a:lnSpc>
              <a:spcBef>
                <a:spcPts val="958"/>
              </a:spcBef>
              <a:spcAft>
                <a:spcPts val="0"/>
              </a:spcAft>
              <a:buNone/>
            </a:pPr>
            <a:endParaRPr sz="3555"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325" y="2143000"/>
            <a:ext cx="5353949" cy="42791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91150" y="6547700"/>
            <a:ext cx="9377700" cy="79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The </a:t>
            </a:r>
            <a:r>
              <a:rPr lang="en-US" sz="3600" u="sng"/>
              <a:t>kidney</a:t>
            </a:r>
            <a:r>
              <a:rPr lang="en-US" sz="3600"/>
              <a:t> is the main organ of excretion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614500" y="291600"/>
            <a:ext cx="8930999" cy="2354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72"/>
              </a:lnSpc>
              <a:spcBef>
                <a:spcPts val="958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Response: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555"/>
              <a:t>N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ervous </a:t>
            </a:r>
            <a:r>
              <a:rPr lang="en-US" sz="3555"/>
              <a:t>S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ystem</a:t>
            </a:r>
          </a:p>
          <a:p>
            <a:pPr marL="0" marR="0" lvl="0" indent="0" algn="l" rtl="0">
              <a:lnSpc>
                <a:spcPct val="108072"/>
              </a:lnSpc>
              <a:spcBef>
                <a:spcPts val="958"/>
              </a:spcBef>
              <a:spcAft>
                <a:spcPts val="0"/>
              </a:spcAft>
              <a:buNone/>
            </a:pPr>
            <a:r>
              <a:rPr lang="en-US" sz="3555"/>
              <a:t>    Stimulus → Response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50" y="3195275"/>
            <a:ext cx="4924524" cy="36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>
            <a:hlinkClick r:id="rId4"/>
          </p:cNvPr>
          <p:cNvSpPr/>
          <p:nvPr/>
        </p:nvSpPr>
        <p:spPr>
          <a:xfrm>
            <a:off x="5366750" y="319527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59200" y="0"/>
            <a:ext cx="9441600" cy="3184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72"/>
              </a:lnSpc>
              <a:spcBef>
                <a:spcPts val="958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Movement:</a:t>
            </a:r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How they move can vary</a:t>
            </a:r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(swim, crawl, fly, run, slither)</a:t>
            </a:r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*Some animals don’t move at all!</a:t>
            </a:r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851" y="3534851"/>
            <a:ext cx="6990074" cy="38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40950" y="305150"/>
            <a:ext cx="5036700" cy="4174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  Reproduction:  Most reproduce sexually = genetic diversity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33"/>
              <a:t>Many 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invertebrates can also reproduce asexually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00" y="4120275"/>
            <a:ext cx="4233325" cy="32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775" y="4120275"/>
            <a:ext cx="4598150" cy="32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9600" y="609600"/>
            <a:ext cx="4233324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Symmetry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25625" y="1236475"/>
            <a:ext cx="9198600" cy="22895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the body plan of an animal, how its parts are arranged</a:t>
            </a: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Asymmetry - no pattern (corals, sponges)</a:t>
            </a: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725" y="4063975"/>
            <a:ext cx="3327149" cy="3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25" y="3526075"/>
            <a:ext cx="523875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89950" y="392000"/>
            <a:ext cx="9345600" cy="1329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Radial Symmetry - shaped like a wheel (starfish, hydra, jellyfish)</a:t>
            </a: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0" y="2044050"/>
            <a:ext cx="7620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75" y="127650"/>
            <a:ext cx="9482447" cy="5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>
            <a:hlinkClick r:id="rId4"/>
          </p:cNvPr>
          <p:cNvSpPr/>
          <p:nvPr/>
        </p:nvSpPr>
        <p:spPr>
          <a:xfrm>
            <a:off x="338775" y="4721250"/>
            <a:ext cx="3654175" cy="273965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4" name="Shape 154"/>
          <p:cNvSpPr txBox="1"/>
          <p:nvPr/>
        </p:nvSpPr>
        <p:spPr>
          <a:xfrm>
            <a:off x="4301000" y="5860325"/>
            <a:ext cx="5520300" cy="13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/>
              <a:t>Jellyfish are animals with radial symmetry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/>
              <a:t>They are predators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/>
              <a:t>Some are venomous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424550" y="450900"/>
            <a:ext cx="9090300" cy="2193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Bilateral Symmetry - </a:t>
            </a: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/>
              <a:t>       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a right and left side </a:t>
            </a:r>
            <a:b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(humans, insects, cats, etc)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950" y="2833912"/>
            <a:ext cx="66675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50" y="4148650"/>
            <a:ext cx="4233324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10300" y="220475"/>
            <a:ext cx="9015574" cy="989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the Symmetry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650" y="1015975"/>
            <a:ext cx="3344324" cy="34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650" y="4656650"/>
            <a:ext cx="3683000" cy="280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325" y="1100650"/>
            <a:ext cx="3481899" cy="26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7325" y="1608650"/>
            <a:ext cx="349250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525625" y="389800"/>
            <a:ext cx="9015599" cy="1746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Cephalization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an anterior concentration of sense organs (to have a head)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22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6807275" y="2337575"/>
            <a:ext cx="3132899" cy="3647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8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Octopus – member of the class Cephalopoda (head-foot)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75" y="2135800"/>
            <a:ext cx="5954475" cy="45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94950" y="51150"/>
            <a:ext cx="9015574" cy="931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of these is an “animal”?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50" y="931325"/>
            <a:ext cx="3619500" cy="27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931325"/>
            <a:ext cx="3227899" cy="274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000" y="3979325"/>
            <a:ext cx="3608900" cy="33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6000" y="3725325"/>
            <a:ext cx="3227899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37150" y="179550"/>
            <a:ext cx="9015599" cy="938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Sides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77625" y="1354650"/>
            <a:ext cx="5284500" cy="2612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- toward the head</a:t>
            </a:r>
          </a:p>
          <a:p>
            <a:pPr marL="0" marR="0" lvl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- toward the tail</a:t>
            </a:r>
          </a:p>
          <a:p>
            <a:pPr marL="0" marR="0" lvl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dorsal - back side</a:t>
            </a:r>
          </a:p>
          <a:p>
            <a:pPr marL="0" marR="0" lvl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ventral - belly side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925" y="4508275"/>
            <a:ext cx="5619749" cy="27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354650"/>
            <a:ext cx="36512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71625" y="51150"/>
            <a:ext cx="4665899" cy="8412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Segmentation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271625" y="1009487"/>
            <a:ext cx="6475499" cy="25139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/>
              <a:t>A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nimals have body segments, and specialization of tissue </a:t>
            </a:r>
            <a:r>
              <a:rPr lang="en-US" sz="3333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(even humans are segmented, look at the ribs and spine)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575" y="3640650"/>
            <a:ext cx="4868325" cy="35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6900" y="317512"/>
            <a:ext cx="2804575" cy="698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04800" y="203200"/>
            <a:ext cx="9629324" cy="21917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Trends in Animal Evolution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Development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Animals begin life as a 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(fertilized egg)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600" y="2743200"/>
            <a:ext cx="3810000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06400" y="304800"/>
            <a:ext cx="9629324" cy="12123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cells in the zygote divide to form the </a:t>
            </a:r>
            <a:r>
              <a:rPr lang="en-US" sz="37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BLASTULA</a:t>
            </a: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 hollow ball of cells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1930400"/>
            <a:ext cx="5145049" cy="50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04200" y="399925"/>
            <a:ext cx="9136525" cy="22701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blastula pinches inward to form three GERM LAYERS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2031975"/>
            <a:ext cx="5080000" cy="54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00" y="507975"/>
            <a:ext cx="7686225" cy="69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287500" y="1434625"/>
            <a:ext cx="1986599" cy="94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MOUTH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FIRST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03750" y="5418325"/>
            <a:ext cx="1986599" cy="94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ANUS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FIRST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06350" y="0"/>
            <a:ext cx="9015599" cy="1041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 Kingdom Phyla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97450" y="1185325"/>
            <a:ext cx="3935700" cy="6069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Porifera – sponges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Cnidaria – sea anemones, jellyfish, hydra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537" y="4167600"/>
            <a:ext cx="4233324" cy="2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4450" y="908625"/>
            <a:ext cx="4127499" cy="31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694950" y="220475"/>
            <a:ext cx="9015574" cy="820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Platyhelminthes - flatworms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25" y="1041025"/>
            <a:ext cx="4519075" cy="338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913425" y="4533500"/>
            <a:ext cx="4035599" cy="384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Free-living Planarian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6001425" y="4637550"/>
            <a:ext cx="3380399" cy="622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Parasitic Tapeworm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550" y="1041025"/>
            <a:ext cx="4656649" cy="3492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6047750" y="5444725"/>
            <a:ext cx="3709200" cy="82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Lives in intestines</a:t>
            </a:r>
            <a:br>
              <a:rPr lang="en-US" sz="2400"/>
            </a:br>
            <a:r>
              <a:rPr lang="en-US" sz="2400"/>
              <a:t>Food contamination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913425" y="5444725"/>
            <a:ext cx="3709200" cy="82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Lives in freshwater</a:t>
            </a:r>
            <a:br>
              <a:rPr lang="en-US" sz="2400"/>
            </a:br>
            <a:r>
              <a:rPr lang="en-US" sz="2400"/>
              <a:t>Can regenerate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525625" y="4199800"/>
            <a:ext cx="5036250" cy="1376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Annelida – segmented worms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10300" y="728475"/>
            <a:ext cx="5544250" cy="1376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Nematoda – roundworms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592650"/>
            <a:ext cx="3026824" cy="287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325" y="3556000"/>
            <a:ext cx="4762500" cy="35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247550" y="114050"/>
            <a:ext cx="9912300" cy="1205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Mollusca – clams, squid, snails                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25" y="4800525"/>
            <a:ext cx="3682999" cy="25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950" y="1319750"/>
            <a:ext cx="4243900" cy="634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" y="1567975"/>
            <a:ext cx="4339149" cy="26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0300" y="220475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They are all animals!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325" y="1354650"/>
            <a:ext cx="1703900" cy="128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000" y="1269975"/>
            <a:ext cx="1598074" cy="13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0" y="1185325"/>
            <a:ext cx="1280574" cy="147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3325" y="1185325"/>
            <a:ext cx="1534574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656800" y="2766375"/>
            <a:ext cx="8846400" cy="4853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Characteristics of Animals: </a:t>
            </a:r>
          </a:p>
          <a:p>
            <a:pPr marL="762000" marR="0" lvl="1" indent="-508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heterotrophic</a:t>
            </a:r>
          </a:p>
          <a:p>
            <a:pPr marL="762000" marR="0" lvl="1" indent="-508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</a:p>
          <a:p>
            <a:pPr marL="762000" marR="0" lvl="1" indent="-508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 </a:t>
            </a:r>
          </a:p>
          <a:p>
            <a:pPr marL="762000" marR="0" lvl="1" indent="-508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cell walls.</a:t>
            </a:r>
          </a:p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95% = invertebrates (do not have backbone) 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5% = vertebrates (have a backbone)</a:t>
            </a: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63325" y="229100"/>
            <a:ext cx="9668699" cy="1564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Arthropoda – crustaceans, insects, spiders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693325"/>
            <a:ext cx="3058575" cy="229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00" y="4063975"/>
            <a:ext cx="3651250" cy="33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425" y="1862650"/>
            <a:ext cx="2973900" cy="34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4335625" y="5639150"/>
            <a:ext cx="5496300" cy="182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8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largest phylum in the animal kingdom and contains the most number of species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3325" y="1862650"/>
            <a:ext cx="3058575" cy="30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7876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Echinodermata - starfish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543" y="2508069"/>
            <a:ext cx="7597606" cy="491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203200" y="-203200"/>
            <a:ext cx="6241300" cy="18831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Chordata – includes all vertebrates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50" y="1608650"/>
            <a:ext cx="3619500" cy="27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650" y="169325"/>
            <a:ext cx="31326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000" y="4572000"/>
            <a:ext cx="4233324" cy="27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0" y="4233325"/>
            <a:ext cx="3725325" cy="32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8650" y="2624650"/>
            <a:ext cx="3312575" cy="221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Biology</a:t>
            </a: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study of life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413925" y="1888200"/>
            <a:ext cx="5662799" cy="5409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82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Physiology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Study of the functions of organs</a:t>
            </a:r>
          </a:p>
          <a:p>
            <a:pPr marL="0" marR="0" lvl="0" indent="0" algn="l">
              <a:lnSpc>
                <a:spcPct val="108223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Anatomy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the structure of the organism/organs</a:t>
            </a:r>
          </a:p>
          <a:p>
            <a:pPr marL="0" marR="0" lvl="0" indent="0" algn="l">
              <a:lnSpc>
                <a:spcPct val="108223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Zoology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study of animals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825" y="1888200"/>
            <a:ext cx="3726025" cy="459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34225" y="84050"/>
            <a:ext cx="8637599" cy="931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 Functions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77750" y="854575"/>
            <a:ext cx="9604499" cy="2811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013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333"/>
              <a:buAutoNum type="arabicPeriod"/>
            </a:pPr>
            <a:r>
              <a:rPr lang="en-US" sz="35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Feeding: </a:t>
            </a:r>
          </a:p>
          <a:p>
            <a:pPr marL="762000" marR="0" lvl="1" indent="-50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Herbivore = eats plants</a:t>
            </a:r>
          </a:p>
          <a:p>
            <a:pPr marL="762000" marR="0" lvl="1" indent="-50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Carnivore = eats animals</a:t>
            </a:r>
          </a:p>
          <a:p>
            <a:pPr marL="762000" marR="0" lvl="1" indent="-50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Omnivore = eats plants and animals</a:t>
            </a:r>
          </a:p>
          <a:p>
            <a:pPr marL="762000" marR="0" lvl="1" indent="-50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Detritivore = </a:t>
            </a:r>
            <a:r>
              <a:rPr lang="en-US" sz="2800"/>
              <a:t>eats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decaying organic material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0" y="4187923"/>
            <a:ext cx="4899975" cy="32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875" y="3666175"/>
            <a:ext cx="3013450" cy="395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0" y="98200"/>
            <a:ext cx="9663599" cy="1592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62000" marR="0" lvl="1" indent="-50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900"/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Feeders = aquatic animals that strain food from water</a:t>
            </a:r>
          </a:p>
          <a:p>
            <a:pPr marL="762000" marR="0" lvl="1" indent="-50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3733"/>
          </a:p>
          <a:p>
            <a:pPr marL="762000" marR="0" lvl="1" indent="-50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325" y="1796975"/>
            <a:ext cx="5429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48100" y="1461150"/>
            <a:ext cx="3485999" cy="86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Examples:   whale shark, sponges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12" y="2836673"/>
            <a:ext cx="3870774" cy="390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700" y="4527150"/>
            <a:ext cx="5067299" cy="32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32050" y="282800"/>
            <a:ext cx="8906400" cy="143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</a:rPr>
              <a:t>Parasite = lives in or on another organism (symbiotic relationship)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875" y="1320050"/>
            <a:ext cx="3199225" cy="32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075" y="1614625"/>
            <a:ext cx="506730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432050" y="5487175"/>
            <a:ext cx="4964999" cy="176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Examples:  roundworms, tapeworms, ticks, lice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37175" y="140275"/>
            <a:ext cx="9015599" cy="1243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Respiration: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10175" y="1384075"/>
            <a:ext cx="4069500" cy="5392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in O</a:t>
            </a:r>
            <a:r>
              <a:rPr lang="en-US" sz="4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give off CO</a:t>
            </a:r>
            <a:r>
              <a:rPr lang="en-US" sz="4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Lungs</a:t>
            </a:r>
            <a:r>
              <a:rPr lang="en-US" sz="4000"/>
              <a:t> or 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gills </a:t>
            </a:r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through skin (diffusion)</a:t>
            </a:r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000" y="238475"/>
            <a:ext cx="4715099" cy="471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787" y="4364672"/>
            <a:ext cx="5245525" cy="29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Circulation: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10300" y="1495275"/>
            <a:ext cx="9015599" cy="1353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small animals rely on diffusion</a:t>
            </a:r>
            <a:b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Larger animals have circulatory system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650" y="3301975"/>
            <a:ext cx="4127500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449</Words>
  <Application>Microsoft Office PowerPoint</Application>
  <PresentationFormat>Custom</PresentationFormat>
  <Paragraphs>94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Custom Theme</vt:lpstr>
      <vt:lpstr>Introduction to the Animal Kingdom</vt:lpstr>
      <vt:lpstr>Which of these is an “animal”?</vt:lpstr>
      <vt:lpstr>Answer: They are all animals!</vt:lpstr>
      <vt:lpstr>Biology = study of life</vt:lpstr>
      <vt:lpstr>Animal Functions</vt:lpstr>
      <vt:lpstr>PowerPoint Presentation</vt:lpstr>
      <vt:lpstr>PowerPoint Presentation</vt:lpstr>
      <vt:lpstr>2. Respiration: </vt:lpstr>
      <vt:lpstr>3. Circulation:</vt:lpstr>
      <vt:lpstr>PowerPoint Presentation</vt:lpstr>
      <vt:lpstr>PowerPoint Presentation</vt:lpstr>
      <vt:lpstr>PowerPoint Presentation</vt:lpstr>
      <vt:lpstr>PowerPoint Presentation</vt:lpstr>
      <vt:lpstr>Body Symmetry</vt:lpstr>
      <vt:lpstr>PowerPoint Presentation</vt:lpstr>
      <vt:lpstr>PowerPoint Presentation</vt:lpstr>
      <vt:lpstr>PowerPoint Presentation</vt:lpstr>
      <vt:lpstr>Identify the Symmetry</vt:lpstr>
      <vt:lpstr>PowerPoint Presentation</vt:lpstr>
      <vt:lpstr>Body Sides</vt:lpstr>
      <vt:lpstr>Segmentation</vt:lpstr>
      <vt:lpstr>PowerPoint Presentation</vt:lpstr>
      <vt:lpstr>PowerPoint Presentation</vt:lpstr>
      <vt:lpstr>PowerPoint Presentation</vt:lpstr>
      <vt:lpstr>PowerPoint Presentation</vt:lpstr>
      <vt:lpstr>Animal Kingdom Phyla</vt:lpstr>
      <vt:lpstr>PowerPoint Presentation</vt:lpstr>
      <vt:lpstr>PowerPoint Presentation</vt:lpstr>
      <vt:lpstr>Phylum Mollusca – clams, squid, snails                </vt:lpstr>
      <vt:lpstr>Phylum Arthropoda – crustaceans, insects, spiders</vt:lpstr>
      <vt:lpstr>Phylum Echinodermata - starfish</vt:lpstr>
      <vt:lpstr>Phylum Chordata – includes all vertebrates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Animal Kingdom</dc:title>
  <cp:lastModifiedBy>Vanessa Warnock</cp:lastModifiedBy>
  <cp:revision>3</cp:revision>
  <dcterms:modified xsi:type="dcterms:W3CDTF">2016-05-13T00:01:11Z</dcterms:modified>
</cp:coreProperties>
</file>